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34"/>
  </p:notesMasterIdLst>
  <p:sldIdLst>
    <p:sldId id="256" r:id="rId6"/>
    <p:sldId id="333" r:id="rId7"/>
    <p:sldId id="296" r:id="rId8"/>
    <p:sldId id="302" r:id="rId9"/>
    <p:sldId id="264" r:id="rId10"/>
    <p:sldId id="282" r:id="rId11"/>
    <p:sldId id="301" r:id="rId12"/>
    <p:sldId id="265" r:id="rId13"/>
    <p:sldId id="304" r:id="rId14"/>
    <p:sldId id="266" r:id="rId15"/>
    <p:sldId id="334" r:id="rId16"/>
    <p:sldId id="340" r:id="rId17"/>
    <p:sldId id="317" r:id="rId18"/>
    <p:sldId id="336" r:id="rId19"/>
    <p:sldId id="335" r:id="rId20"/>
    <p:sldId id="337" r:id="rId21"/>
    <p:sldId id="341" r:id="rId22"/>
    <p:sldId id="338" r:id="rId23"/>
    <p:sldId id="307" r:id="rId24"/>
    <p:sldId id="318" r:id="rId25"/>
    <p:sldId id="309" r:id="rId26"/>
    <p:sldId id="311" r:id="rId27"/>
    <p:sldId id="312" r:id="rId28"/>
    <p:sldId id="313" r:id="rId29"/>
    <p:sldId id="342" r:id="rId30"/>
    <p:sldId id="292" r:id="rId31"/>
    <p:sldId id="293" r:id="rId32"/>
    <p:sldId id="294" r:id="rId33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howGuides="1">
      <p:cViewPr varScale="1">
        <p:scale>
          <a:sx n="88" d="100"/>
          <a:sy n="88" d="100"/>
        </p:scale>
        <p:origin x="108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DA1B57DD-CE96-4549-A121-09879BCF4577}" type="datetimeFigureOut">
              <a:rPr lang="de-CH" smtClean="0"/>
              <a:t>29.07.2023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1C2CDF1-C343-44B9-8D47-5904C64B646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8866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937"/>
            <a:fld id="{477767B5-B2D5-45EC-9434-464D3AB99AD9}" type="slidenum">
              <a:rPr lang="de-CH">
                <a:solidFill>
                  <a:prstClr val="black"/>
                </a:solidFill>
                <a:latin typeface="Calibri" panose="020F0502020204030204"/>
              </a:rPr>
              <a:pPr defTabSz="912937"/>
              <a:t>3</a:t>
            </a:fld>
            <a:endParaRPr lang="de-CH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265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2CDF1-C343-44B9-8D47-5904C64B646C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014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137AE0A-6369-4806-B7DF-0532BB9C8543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11567-DBFF-4209-B2C9-36923B3D9D7A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3805-71AC-4C8F-90AB-87725606DF5B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328600-FBE3-4FA0-B72D-B54E96A1EF07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277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87DC-24BA-4659-8A38-F7E9C00EC2F7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526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C961-28F0-4889-8991-B01D472D8F31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4864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B42B-A6DA-4877-9797-46433DF4C965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369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C82E-E37E-4C8D-9AE2-DA7D64CC9680}" type="datetime1">
              <a:rPr lang="de-CH" smtClean="0"/>
              <a:t>29.07.2023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1511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1936-7485-4748-9503-4F1D0B2D803E}" type="datetime1">
              <a:rPr lang="de-CH" smtClean="0"/>
              <a:t>29.07.2023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0537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5F60-B158-47DF-9E7D-6794A1A22437}" type="datetime1">
              <a:rPr lang="de-CH" smtClean="0"/>
              <a:t>29.07.2023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911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7702-981C-4C37-8060-37FDE8D50EF9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1632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0AB1-5762-4D0B-92DE-1B6063BB8251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5A1CE-438F-43BB-A27D-666CEA7EC6C7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57200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D74A-9F51-45E4-96E9-22FE0CF0279B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0935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281B-E09B-4FE7-8CE3-91F0D3327FC5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8762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2D4C6F-F90D-4444-A08F-427A6C1FE474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41556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16BE-9212-45E2-A9D7-5DB5F1F97F66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83908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D6CF-C58B-443E-AB8B-26DAD58349AA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0945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E626E-1F9B-4C64-AE62-04779552FC4B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1915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DFFB-748D-4837-BC57-2C12F55C687B}" type="datetime1">
              <a:rPr lang="de-CH" smtClean="0"/>
              <a:t>29.07.2023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3870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1DCB-080A-40B8-B53C-AAA51BD3BE2D}" type="datetime1">
              <a:rPr lang="de-CH" smtClean="0"/>
              <a:t>29.07.2023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1815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B993-26B0-4837-AD7E-38708AA0E9C6}" type="datetime1">
              <a:rPr lang="de-CH" smtClean="0"/>
              <a:t>29.07.2023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318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C3DA-4E90-4211-9EAD-3C4524D945A0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6FC0-977C-49E9-8A22-B493739F0183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63818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1C960-ED9A-4DF4-8F27-01C83C9CD023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2031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1AB21-466B-458B-B415-81AF67A50FD9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5904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4FDF4-4539-4807-9720-20A06ECA5F81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9457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966F045-B3FC-456D-B084-5E5171BBCFA5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2554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0C21-1483-4668-AFBB-1D2B9F1D7B08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775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07D37-64A2-4FD5-8DB7-E59424085462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2268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FD6B-E61D-44BC-BB89-CD94C0E80F20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8943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0D98-A278-4F04-901C-3076E80154D6}" type="datetime1">
              <a:rPr lang="de-CH" smtClean="0"/>
              <a:t>29.07.2023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3014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5DFC-508E-4908-9107-8CEA708A4281}" type="datetime1">
              <a:rPr lang="de-CH" smtClean="0"/>
              <a:t>29.07.2023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216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8330F-1E4D-408D-9FDE-CEB27323C0D1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2A2AC-ECF3-45D8-9184-103DA7034D4F}" type="datetime1">
              <a:rPr lang="de-CH" smtClean="0"/>
              <a:t>29.07.2023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8346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6178-F8CB-4F3E-BEFA-E7EE0C2F2538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917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661E2-D504-42F6-A9FC-F3086024AE59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0837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31F3-0E33-4959-BF95-85A2E348ACBD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27947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1F61-D270-4106-B883-5E3E4DBE31F7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47654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02843A-8720-4A3C-BD1D-01BFC273B959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3643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81EDA-633F-4309-A682-62D057FB64F6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079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AFFE-05B5-46A5-AA6C-4F3B4268E940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67108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2D836-8F2C-441D-B33F-AF173C5FED12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90059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3974A-4A49-40E6-972E-4E71BB839CC8}" type="datetime1">
              <a:rPr lang="de-CH" smtClean="0"/>
              <a:t>29.07.2023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670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508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CA09E-6E6C-4596-8DC5-14513963DB89}" type="datetime1">
              <a:rPr lang="de-CH" smtClean="0"/>
              <a:t>29.07.2023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265F-06A7-4AC2-A4C2-0E596D83F012}" type="datetime1">
              <a:rPr lang="de-CH" smtClean="0"/>
              <a:t>29.07.2023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103604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6112E-12CD-45BD-94EE-9D3ED67EE82D}" type="datetime1">
              <a:rPr lang="de-CH" smtClean="0"/>
              <a:t>29.07.2023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17849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7FD7-40FE-4F1A-A2A6-FABFE54C9141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3069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9C6-3BBE-4496-ADD1-D88E81CF113E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21330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CFDB-615E-4444-9B15-CA2B026908B8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09464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478A5-1882-4FFC-B3D3-1CDF6227A67B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263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B557-184A-4677-97C3-C39E06C84D4F}" type="datetime1">
              <a:rPr lang="de-CH" smtClean="0"/>
              <a:t>29.07.2023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CC7A-3FEB-476B-A0DD-06ED9496F47A}" type="datetime1">
              <a:rPr lang="de-CH" smtClean="0"/>
              <a:t>29.07.2023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6B5A3-3056-45F8-BF40-0FE7CE4AAB0A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34E4D-AE85-4E5F-B836-25BCBF3FAAAD}" type="datetime1">
              <a:rPr lang="de-CH" smtClean="0"/>
              <a:t>29.07.2023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4EC67FB-C004-4555-BE78-D136C8C4E879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30AA752-3DCE-496B-BBD2-B1531E144EF6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484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A4224A16-0288-4343-9291-9C648FD65726}" type="datetime1">
              <a:rPr lang="de-CH" smtClean="0"/>
              <a:t>29.07.2023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931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D93CE86-438D-44C8-9DBB-E1DA73A314CE}" type="datetime1">
              <a:rPr lang="de-CH" smtClean="0"/>
              <a:t>29.07.2023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112F59C-01E3-4247-AFA7-A6A93BC6AFE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357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2B7CD53-9F75-4FFB-B96C-FC50A398B164}" type="datetime1">
              <a:rPr lang="de-CH" smtClean="0"/>
              <a:t>29.07.2023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28DE810-FBA7-47D9-B543-BAACDCB325CB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820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s-owl.de/fb7/edvwiki/images/3/3d/Fragezeichen.jpg" TargetMode="External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hyperlink" Target="http://www.google.ch/imgres?imgurl=http://www.lohnsteuerverein.at/images/verbeugung.gif&amp;imgrefurl=http://www.lohnsteuerverein.at/diverses/feedbackseite.htm&amp;usg=__pVaHvm18JAIz4VFgPnQIr2x9gj0=&amp;h=364&amp;w=364&amp;sz=7&amp;hl=de&amp;start=3&amp;itbs=1&amp;tbnid=bd7X47KTXjlXlM:&amp;tbnh=121&amp;tbnw=121&amp;prev=/images?q=Danke+Verbeugung&amp;hl=de&amp;sa=N&amp;gbv=2&amp;ndsp=20&amp;tbs=isch: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h/imgres?imgurl=http://www.predigt-online.de/prewo/bild_fragezeichen.gif&amp;imgrefurl=http://www.predigt-online.de/prewo/prewo_gottes_wille_geschehe.htm&amp;usg=__0btxmtJ6McfrYkr0ES2N0zH4JFg=&amp;h=293&amp;w=300&amp;sz=5&amp;hl=de&amp;start=11&amp;itbs=1&amp;tbnid=JsqJBhWqez3AWM:&amp;tbnh=113&amp;tbnw=116&amp;prev=/images?q=Fragezeichen&amp;hl=de&amp;sa=N&amp;gbv=2&amp;ndsp=20&amp;tbs=isch:1" TargetMode="External"/><Relationship Id="rId11" Type="http://schemas.openxmlformats.org/officeDocument/2006/relationships/image" Target="../media/image38.jpeg"/><Relationship Id="rId5" Type="http://schemas.openxmlformats.org/officeDocument/2006/relationships/image" Target="../media/image36.jpeg"/><Relationship Id="rId10" Type="http://schemas.openxmlformats.org/officeDocument/2006/relationships/hyperlink" Target="http://images.google.ch/imgres?imgurl=http://www.medicanti.de/orchester/img/fragezeichen.JPG&amp;imgrefurl=http://www.medicanti.de/orchester/verein/vorstand.php&amp;usg=__FouKKt-SxNen15ri8cYBpwOPec8=&amp;h=563&amp;w=435&amp;sz=15&amp;hl=de&amp;start=4&amp;itbs=1&amp;tbnid=RWw-ZV41JesB1M:&amp;tbnh=133&amp;tbnw=103&amp;prev=/images?q=Fragezeichen&amp;hl=de&amp;sa=N&amp;gbv=2&amp;ndsp=20&amp;tbs=isch:1" TargetMode="External"/><Relationship Id="rId4" Type="http://schemas.openxmlformats.org/officeDocument/2006/relationships/hyperlink" Target="http://images.google.ch/imgres?imgurl=http://www.anhalter.net/blog/wp-content/thumb-drei_fragezeichen.jpg&amp;imgrefurl=http://www.schreiblogade.de/2006/05/fuer-alle-die-auf-die-drei-fragezeichen-stehen&amp;usg=__YY5fvZp5z2yYfSKVuB40T--uCv4=&amp;h=159&amp;w=200&amp;sz=5&amp;hl=de&amp;start=107&amp;itbs=1&amp;tbnid=sFrOMv66PV28jM:&amp;tbnh=83&amp;tbnw=104&amp;prev=/images?q=Fragezeichen&amp;start=100&amp;hl=de&amp;sa=N&amp;gbv=2&amp;ndsp=20&amp;tbs=isch:1" TargetMode="Externa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hyperlink" Target="http://www.hs-owl.de/fb7/edvwiki/images/3/3d/Fragezeichen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784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solidFill>
                  <a:schemeClr val="accent2">
                    <a:lumMod val="75000"/>
                  </a:schemeClr>
                </a:solidFill>
              </a:rPr>
              <a:t>Die </a:t>
            </a:r>
            <a:r>
              <a:rPr lang="de-CH" dirty="0" smtClean="0">
                <a:solidFill>
                  <a:schemeClr val="accent2">
                    <a:lumMod val="75000"/>
                  </a:schemeClr>
                </a:solidFill>
              </a:rPr>
              <a:t>vorsorgebeauftragte </a:t>
            </a:r>
            <a:r>
              <a:rPr lang="de-CH" dirty="0" smtClean="0">
                <a:solidFill>
                  <a:schemeClr val="accent2">
                    <a:lumMod val="75000"/>
                  </a:schemeClr>
                </a:solidFill>
              </a:rPr>
              <a:t>Person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e-CH" sz="2400" dirty="0" smtClean="0"/>
              <a:t>Weiterbildungsseminar zum </a:t>
            </a:r>
            <a:r>
              <a:rPr lang="de-CH" sz="2400" b="1" dirty="0" smtClean="0"/>
              <a:t>Vorsorgeauftrag</a:t>
            </a:r>
          </a:p>
          <a:p>
            <a:r>
              <a:rPr lang="de-CH" sz="2400" dirty="0" smtClean="0"/>
              <a:t>(25. August 2023)</a:t>
            </a:r>
          </a:p>
          <a:p>
            <a:endParaRPr lang="de-CH" dirty="0" smtClean="0"/>
          </a:p>
          <a:p>
            <a:r>
              <a:rPr lang="de-CH" sz="1900" dirty="0" smtClean="0"/>
              <a:t>Dr. iur. Yvo Biderbost</a:t>
            </a:r>
          </a:p>
          <a:p>
            <a:r>
              <a:rPr lang="de-CH" sz="1900" dirty="0" smtClean="0"/>
              <a:t>KESB der Stadt Zürich</a:t>
            </a:r>
            <a:endParaRPr lang="de-CH" sz="19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3284984"/>
            <a:ext cx="3198593" cy="11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1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Eigene Vorsorge / Vorsorgeauftrag</a:t>
            </a:r>
            <a:br>
              <a:rPr lang="de-CH" dirty="0" smtClean="0"/>
            </a:br>
            <a:r>
              <a:rPr lang="de-CH" sz="2700" dirty="0" smtClean="0"/>
              <a:t>(ZGB 360)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de-CH" dirty="0" smtClean="0"/>
              <a:t>Eine handlungsfähige Person</a:t>
            </a:r>
          </a:p>
          <a:p>
            <a:r>
              <a:rPr lang="de-CH" dirty="0" smtClean="0"/>
              <a:t>beauftragt</a:t>
            </a:r>
          </a:p>
          <a:p>
            <a:r>
              <a:rPr lang="de-CH" dirty="0" smtClean="0"/>
              <a:t>für den Fall ihrer Urteilsunfähigkeit</a:t>
            </a:r>
          </a:p>
          <a:p>
            <a:r>
              <a:rPr lang="de-CH" dirty="0" smtClean="0"/>
              <a:t>eine natürliche oder juristische Person</a:t>
            </a:r>
          </a:p>
          <a:p>
            <a:pPr marL="0" indent="0">
              <a:buNone/>
            </a:pPr>
            <a:r>
              <a:rPr lang="de-CH" dirty="0" smtClean="0"/>
              <a:t>   </a:t>
            </a:r>
            <a:r>
              <a:rPr lang="de-CH" sz="2400" dirty="0" smtClean="0"/>
              <a:t>(evtl. Ersatzverfügung!)  (mehrere Personen?)</a:t>
            </a:r>
          </a:p>
          <a:p>
            <a:r>
              <a:rPr lang="de-CH" dirty="0" smtClean="0"/>
              <a:t>mit der Personensorge, Vermögenssorge oder dem Rechtsverkehr</a:t>
            </a:r>
          </a:p>
          <a:p>
            <a:endParaRPr lang="de-CH" dirty="0" smtClean="0"/>
          </a:p>
          <a:p>
            <a:r>
              <a:rPr lang="de-CH" dirty="0" smtClean="0"/>
              <a:t>Es können Weisungen erteilt werden</a:t>
            </a:r>
          </a:p>
          <a:p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7884368" y="3573016"/>
            <a:ext cx="108012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Wen ?</a:t>
            </a:r>
            <a:endParaRPr lang="de-CH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884368" y="1962496"/>
            <a:ext cx="1080120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Wer ?</a:t>
            </a:r>
            <a:endParaRPr lang="de-CH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884368" y="4715844"/>
            <a:ext cx="108012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Was ?</a:t>
            </a:r>
            <a:endParaRPr lang="de-CH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884368" y="5908774"/>
            <a:ext cx="1080120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Wie ?</a:t>
            </a:r>
            <a:endParaRPr lang="de-CH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771800" y="2492896"/>
            <a:ext cx="2016224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Entschädigung ?</a:t>
            </a:r>
            <a:endParaRPr lang="de-CH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11" name="Freihandform 10"/>
          <p:cNvSpPr/>
          <p:nvPr/>
        </p:nvSpPr>
        <p:spPr>
          <a:xfrm>
            <a:off x="251520" y="3318160"/>
            <a:ext cx="8851655" cy="1277815"/>
          </a:xfrm>
          <a:custGeom>
            <a:avLst/>
            <a:gdLst>
              <a:gd name="connsiteX0" fmla="*/ 2139486 w 8851655"/>
              <a:gd name="connsiteY0" fmla="*/ 123092 h 1277815"/>
              <a:gd name="connsiteX1" fmla="*/ 1998809 w 8851655"/>
              <a:gd name="connsiteY1" fmla="*/ 111369 h 1277815"/>
              <a:gd name="connsiteX2" fmla="*/ 1963640 w 8851655"/>
              <a:gd name="connsiteY2" fmla="*/ 105507 h 1277815"/>
              <a:gd name="connsiteX3" fmla="*/ 1822963 w 8851655"/>
              <a:gd name="connsiteY3" fmla="*/ 99646 h 1277815"/>
              <a:gd name="connsiteX4" fmla="*/ 767886 w 8851655"/>
              <a:gd name="connsiteY4" fmla="*/ 105507 h 1277815"/>
              <a:gd name="connsiteX5" fmla="*/ 691686 w 8851655"/>
              <a:gd name="connsiteY5" fmla="*/ 123092 h 1277815"/>
              <a:gd name="connsiteX6" fmla="*/ 668240 w 8851655"/>
              <a:gd name="connsiteY6" fmla="*/ 128953 h 1277815"/>
              <a:gd name="connsiteX7" fmla="*/ 615486 w 8851655"/>
              <a:gd name="connsiteY7" fmla="*/ 140676 h 1277815"/>
              <a:gd name="connsiteX8" fmla="*/ 580317 w 8851655"/>
              <a:gd name="connsiteY8" fmla="*/ 146538 h 1277815"/>
              <a:gd name="connsiteX9" fmla="*/ 492393 w 8851655"/>
              <a:gd name="connsiteY9" fmla="*/ 164123 h 1277815"/>
              <a:gd name="connsiteX10" fmla="*/ 416193 w 8851655"/>
              <a:gd name="connsiteY10" fmla="*/ 187569 h 1277815"/>
              <a:gd name="connsiteX11" fmla="*/ 398609 w 8851655"/>
              <a:gd name="connsiteY11" fmla="*/ 193430 h 1277815"/>
              <a:gd name="connsiteX12" fmla="*/ 369301 w 8851655"/>
              <a:gd name="connsiteY12" fmla="*/ 199292 h 1277815"/>
              <a:gd name="connsiteX13" fmla="*/ 287240 w 8851655"/>
              <a:gd name="connsiteY13" fmla="*/ 240323 h 1277815"/>
              <a:gd name="connsiteX14" fmla="*/ 246209 w 8851655"/>
              <a:gd name="connsiteY14" fmla="*/ 257907 h 1277815"/>
              <a:gd name="connsiteX15" fmla="*/ 228624 w 8851655"/>
              <a:gd name="connsiteY15" fmla="*/ 269630 h 1277815"/>
              <a:gd name="connsiteX16" fmla="*/ 205178 w 8851655"/>
              <a:gd name="connsiteY16" fmla="*/ 275492 h 1277815"/>
              <a:gd name="connsiteX17" fmla="*/ 152424 w 8851655"/>
              <a:gd name="connsiteY17" fmla="*/ 328246 h 1277815"/>
              <a:gd name="connsiteX18" fmla="*/ 76224 w 8851655"/>
              <a:gd name="connsiteY18" fmla="*/ 404446 h 1277815"/>
              <a:gd name="connsiteX19" fmla="*/ 46917 w 8851655"/>
              <a:gd name="connsiteY19" fmla="*/ 463061 h 1277815"/>
              <a:gd name="connsiteX20" fmla="*/ 41055 w 8851655"/>
              <a:gd name="connsiteY20" fmla="*/ 492369 h 1277815"/>
              <a:gd name="connsiteX21" fmla="*/ 17609 w 8851655"/>
              <a:gd name="connsiteY21" fmla="*/ 539261 h 1277815"/>
              <a:gd name="connsiteX22" fmla="*/ 11747 w 8851655"/>
              <a:gd name="connsiteY22" fmla="*/ 556846 h 1277815"/>
              <a:gd name="connsiteX23" fmla="*/ 24 w 8851655"/>
              <a:gd name="connsiteY23" fmla="*/ 668215 h 1277815"/>
              <a:gd name="connsiteX24" fmla="*/ 17609 w 8851655"/>
              <a:gd name="connsiteY24" fmla="*/ 797169 h 1277815"/>
              <a:gd name="connsiteX25" fmla="*/ 29332 w 8851655"/>
              <a:gd name="connsiteY25" fmla="*/ 820615 h 1277815"/>
              <a:gd name="connsiteX26" fmla="*/ 41055 w 8851655"/>
              <a:gd name="connsiteY26" fmla="*/ 838200 h 1277815"/>
              <a:gd name="connsiteX27" fmla="*/ 105532 w 8851655"/>
              <a:gd name="connsiteY27" fmla="*/ 902676 h 1277815"/>
              <a:gd name="connsiteX28" fmla="*/ 128978 w 8851655"/>
              <a:gd name="connsiteY28" fmla="*/ 914400 h 1277815"/>
              <a:gd name="connsiteX29" fmla="*/ 228624 w 8851655"/>
              <a:gd name="connsiteY29" fmla="*/ 973015 h 1277815"/>
              <a:gd name="connsiteX30" fmla="*/ 252070 w 8851655"/>
              <a:gd name="connsiteY30" fmla="*/ 984738 h 1277815"/>
              <a:gd name="connsiteX31" fmla="*/ 310686 w 8851655"/>
              <a:gd name="connsiteY31" fmla="*/ 996461 h 1277815"/>
              <a:gd name="connsiteX32" fmla="*/ 328270 w 8851655"/>
              <a:gd name="connsiteY32" fmla="*/ 1002323 h 1277815"/>
              <a:gd name="connsiteX33" fmla="*/ 351717 w 8851655"/>
              <a:gd name="connsiteY33" fmla="*/ 1014046 h 1277815"/>
              <a:gd name="connsiteX34" fmla="*/ 433778 w 8851655"/>
              <a:gd name="connsiteY34" fmla="*/ 1025769 h 1277815"/>
              <a:gd name="connsiteX35" fmla="*/ 492393 w 8851655"/>
              <a:gd name="connsiteY35" fmla="*/ 1037492 h 1277815"/>
              <a:gd name="connsiteX36" fmla="*/ 615486 w 8851655"/>
              <a:gd name="connsiteY36" fmla="*/ 1055076 h 1277815"/>
              <a:gd name="connsiteX37" fmla="*/ 650655 w 8851655"/>
              <a:gd name="connsiteY37" fmla="*/ 1060938 h 1277815"/>
              <a:gd name="connsiteX38" fmla="*/ 674101 w 8851655"/>
              <a:gd name="connsiteY38" fmla="*/ 1066800 h 1277815"/>
              <a:gd name="connsiteX39" fmla="*/ 773747 w 8851655"/>
              <a:gd name="connsiteY39" fmla="*/ 1078523 h 1277815"/>
              <a:gd name="connsiteX40" fmla="*/ 967178 w 8851655"/>
              <a:gd name="connsiteY40" fmla="*/ 1090246 h 1277815"/>
              <a:gd name="connsiteX41" fmla="*/ 1910886 w 8851655"/>
              <a:gd name="connsiteY41" fmla="*/ 1096107 h 1277815"/>
              <a:gd name="connsiteX42" fmla="*/ 2473593 w 8851655"/>
              <a:gd name="connsiteY42" fmla="*/ 1107830 h 1277815"/>
              <a:gd name="connsiteX43" fmla="*/ 2790117 w 8851655"/>
              <a:gd name="connsiteY43" fmla="*/ 1125415 h 1277815"/>
              <a:gd name="connsiteX44" fmla="*/ 3176978 w 8851655"/>
              <a:gd name="connsiteY44" fmla="*/ 1143000 h 1277815"/>
              <a:gd name="connsiteX45" fmla="*/ 3212147 w 8851655"/>
              <a:gd name="connsiteY45" fmla="*/ 1148861 h 1277815"/>
              <a:gd name="connsiteX46" fmla="*/ 3253178 w 8851655"/>
              <a:gd name="connsiteY46" fmla="*/ 1154723 h 1277815"/>
              <a:gd name="connsiteX47" fmla="*/ 3393855 w 8851655"/>
              <a:gd name="connsiteY47" fmla="*/ 1172307 h 1277815"/>
              <a:gd name="connsiteX48" fmla="*/ 3429024 w 8851655"/>
              <a:gd name="connsiteY48" fmla="*/ 1178169 h 1277815"/>
              <a:gd name="connsiteX49" fmla="*/ 3616593 w 8851655"/>
              <a:gd name="connsiteY49" fmla="*/ 1195753 h 1277815"/>
              <a:gd name="connsiteX50" fmla="*/ 3663486 w 8851655"/>
              <a:gd name="connsiteY50" fmla="*/ 1201615 h 1277815"/>
              <a:gd name="connsiteX51" fmla="*/ 4267224 w 8851655"/>
              <a:gd name="connsiteY51" fmla="*/ 1219200 h 1277815"/>
              <a:gd name="connsiteX52" fmla="*/ 4607193 w 8851655"/>
              <a:gd name="connsiteY52" fmla="*/ 1242646 h 1277815"/>
              <a:gd name="connsiteX53" fmla="*/ 4695117 w 8851655"/>
              <a:gd name="connsiteY53" fmla="*/ 1248507 h 1277815"/>
              <a:gd name="connsiteX54" fmla="*/ 4777178 w 8851655"/>
              <a:gd name="connsiteY54" fmla="*/ 1254369 h 1277815"/>
              <a:gd name="connsiteX55" fmla="*/ 5322301 w 8851655"/>
              <a:gd name="connsiteY55" fmla="*/ 1277815 h 1277815"/>
              <a:gd name="connsiteX56" fmla="*/ 5533317 w 8851655"/>
              <a:gd name="connsiteY56" fmla="*/ 1271953 h 1277815"/>
              <a:gd name="connsiteX57" fmla="*/ 5656409 w 8851655"/>
              <a:gd name="connsiteY57" fmla="*/ 1225061 h 1277815"/>
              <a:gd name="connsiteX58" fmla="*/ 6066717 w 8851655"/>
              <a:gd name="connsiteY58" fmla="*/ 1143000 h 1277815"/>
              <a:gd name="connsiteX59" fmla="*/ 6394963 w 8851655"/>
              <a:gd name="connsiteY59" fmla="*/ 1107830 h 1277815"/>
              <a:gd name="connsiteX60" fmla="*/ 6435993 w 8851655"/>
              <a:gd name="connsiteY60" fmla="*/ 1101969 h 1277815"/>
              <a:gd name="connsiteX61" fmla="*/ 6600117 w 8851655"/>
              <a:gd name="connsiteY61" fmla="*/ 1084384 h 1277815"/>
              <a:gd name="connsiteX62" fmla="*/ 6629424 w 8851655"/>
              <a:gd name="connsiteY62" fmla="*/ 1078523 h 1277815"/>
              <a:gd name="connsiteX63" fmla="*/ 6893193 w 8851655"/>
              <a:gd name="connsiteY63" fmla="*/ 1060938 h 1277815"/>
              <a:gd name="connsiteX64" fmla="*/ 7098347 w 8851655"/>
              <a:gd name="connsiteY64" fmla="*/ 1037492 h 1277815"/>
              <a:gd name="connsiteX65" fmla="*/ 7121793 w 8851655"/>
              <a:gd name="connsiteY65" fmla="*/ 1031630 h 1277815"/>
              <a:gd name="connsiteX66" fmla="*/ 7549686 w 8851655"/>
              <a:gd name="connsiteY66" fmla="*/ 984738 h 1277815"/>
              <a:gd name="connsiteX67" fmla="*/ 7913101 w 8851655"/>
              <a:gd name="connsiteY67" fmla="*/ 926123 h 1277815"/>
              <a:gd name="connsiteX68" fmla="*/ 8370301 w 8851655"/>
              <a:gd name="connsiteY68" fmla="*/ 879230 h 1277815"/>
              <a:gd name="connsiteX69" fmla="*/ 8575455 w 8851655"/>
              <a:gd name="connsiteY69" fmla="*/ 844061 h 1277815"/>
              <a:gd name="connsiteX70" fmla="*/ 8604763 w 8851655"/>
              <a:gd name="connsiteY70" fmla="*/ 820615 h 1277815"/>
              <a:gd name="connsiteX71" fmla="*/ 8663378 w 8851655"/>
              <a:gd name="connsiteY71" fmla="*/ 785446 h 1277815"/>
              <a:gd name="connsiteX72" fmla="*/ 8780609 w 8851655"/>
              <a:gd name="connsiteY72" fmla="*/ 633046 h 1277815"/>
              <a:gd name="connsiteX73" fmla="*/ 8792332 w 8851655"/>
              <a:gd name="connsiteY73" fmla="*/ 615461 h 1277815"/>
              <a:gd name="connsiteX74" fmla="*/ 8839224 w 8851655"/>
              <a:gd name="connsiteY74" fmla="*/ 498230 h 1277815"/>
              <a:gd name="connsiteX75" fmla="*/ 8839224 w 8851655"/>
              <a:gd name="connsiteY75" fmla="*/ 275492 h 1277815"/>
              <a:gd name="connsiteX76" fmla="*/ 8815778 w 8851655"/>
              <a:gd name="connsiteY76" fmla="*/ 252046 h 1277815"/>
              <a:gd name="connsiteX77" fmla="*/ 8774747 w 8851655"/>
              <a:gd name="connsiteY77" fmla="*/ 228600 h 1277815"/>
              <a:gd name="connsiteX78" fmla="*/ 8651655 w 8851655"/>
              <a:gd name="connsiteY78" fmla="*/ 175846 h 1277815"/>
              <a:gd name="connsiteX79" fmla="*/ 8593040 w 8851655"/>
              <a:gd name="connsiteY79" fmla="*/ 140676 h 1277815"/>
              <a:gd name="connsiteX80" fmla="*/ 8440640 w 8851655"/>
              <a:gd name="connsiteY80" fmla="*/ 93784 h 1277815"/>
              <a:gd name="connsiteX81" fmla="*/ 8417193 w 8851655"/>
              <a:gd name="connsiteY81" fmla="*/ 82061 h 1277815"/>
              <a:gd name="connsiteX82" fmla="*/ 8323409 w 8851655"/>
              <a:gd name="connsiteY82" fmla="*/ 64476 h 1277815"/>
              <a:gd name="connsiteX83" fmla="*/ 8247209 w 8851655"/>
              <a:gd name="connsiteY83" fmla="*/ 46892 h 1277815"/>
              <a:gd name="connsiteX84" fmla="*/ 8088947 w 8851655"/>
              <a:gd name="connsiteY84" fmla="*/ 29307 h 1277815"/>
              <a:gd name="connsiteX85" fmla="*/ 7901378 w 8851655"/>
              <a:gd name="connsiteY85" fmla="*/ 5861 h 1277815"/>
              <a:gd name="connsiteX86" fmla="*/ 7743117 w 8851655"/>
              <a:gd name="connsiteY86" fmla="*/ 0 h 1277815"/>
              <a:gd name="connsiteX87" fmla="*/ 7285917 w 8851655"/>
              <a:gd name="connsiteY87" fmla="*/ 11723 h 1277815"/>
              <a:gd name="connsiteX88" fmla="*/ 7262470 w 8851655"/>
              <a:gd name="connsiteY88" fmla="*/ 17584 h 1277815"/>
              <a:gd name="connsiteX89" fmla="*/ 7063178 w 8851655"/>
              <a:gd name="connsiteY89" fmla="*/ 58615 h 1277815"/>
              <a:gd name="connsiteX90" fmla="*/ 7022147 w 8851655"/>
              <a:gd name="connsiteY90" fmla="*/ 64476 h 1277815"/>
              <a:gd name="connsiteX91" fmla="*/ 6846301 w 8851655"/>
              <a:gd name="connsiteY91" fmla="*/ 99646 h 1277815"/>
              <a:gd name="connsiteX92" fmla="*/ 6711486 w 8851655"/>
              <a:gd name="connsiteY92" fmla="*/ 111369 h 1277815"/>
              <a:gd name="connsiteX93" fmla="*/ 6488747 w 8851655"/>
              <a:gd name="connsiteY93" fmla="*/ 152400 h 1277815"/>
              <a:gd name="connsiteX94" fmla="*/ 6301178 w 8851655"/>
              <a:gd name="connsiteY94" fmla="*/ 187569 h 1277815"/>
              <a:gd name="connsiteX95" fmla="*/ 6254286 w 8851655"/>
              <a:gd name="connsiteY95" fmla="*/ 199292 h 1277815"/>
              <a:gd name="connsiteX96" fmla="*/ 6213255 w 8851655"/>
              <a:gd name="connsiteY96" fmla="*/ 211015 h 1277815"/>
              <a:gd name="connsiteX97" fmla="*/ 6090163 w 8851655"/>
              <a:gd name="connsiteY97" fmla="*/ 234461 h 1277815"/>
              <a:gd name="connsiteX98" fmla="*/ 5890870 w 8851655"/>
              <a:gd name="connsiteY98" fmla="*/ 257907 h 1277815"/>
              <a:gd name="connsiteX99" fmla="*/ 5855701 w 8851655"/>
              <a:gd name="connsiteY99" fmla="*/ 263769 h 1277815"/>
              <a:gd name="connsiteX100" fmla="*/ 3980009 w 8851655"/>
              <a:gd name="connsiteY100" fmla="*/ 252046 h 1277815"/>
              <a:gd name="connsiteX101" fmla="*/ 3798301 w 8851655"/>
              <a:gd name="connsiteY101" fmla="*/ 228600 h 1277815"/>
              <a:gd name="connsiteX102" fmla="*/ 3610732 w 8851655"/>
              <a:gd name="connsiteY102" fmla="*/ 199292 h 1277815"/>
              <a:gd name="connsiteX103" fmla="*/ 3464193 w 8851655"/>
              <a:gd name="connsiteY103" fmla="*/ 193430 h 1277815"/>
              <a:gd name="connsiteX104" fmla="*/ 3393855 w 8851655"/>
              <a:gd name="connsiteY104" fmla="*/ 187569 h 1277815"/>
              <a:gd name="connsiteX105" fmla="*/ 3335240 w 8851655"/>
              <a:gd name="connsiteY105" fmla="*/ 175846 h 1277815"/>
              <a:gd name="connsiteX106" fmla="*/ 3235593 w 8851655"/>
              <a:gd name="connsiteY106" fmla="*/ 169984 h 1277815"/>
              <a:gd name="connsiteX107" fmla="*/ 3077332 w 8851655"/>
              <a:gd name="connsiteY107" fmla="*/ 146538 h 1277815"/>
              <a:gd name="connsiteX108" fmla="*/ 3048024 w 8851655"/>
              <a:gd name="connsiteY108" fmla="*/ 140676 h 1277815"/>
              <a:gd name="connsiteX109" fmla="*/ 3001132 w 8851655"/>
              <a:gd name="connsiteY109" fmla="*/ 134815 h 1277815"/>
              <a:gd name="connsiteX110" fmla="*/ 2960101 w 8851655"/>
              <a:gd name="connsiteY110" fmla="*/ 128953 h 1277815"/>
              <a:gd name="connsiteX111" fmla="*/ 2837009 w 8851655"/>
              <a:gd name="connsiteY111" fmla="*/ 123092 h 1277815"/>
              <a:gd name="connsiteX112" fmla="*/ 2778393 w 8851655"/>
              <a:gd name="connsiteY112" fmla="*/ 117230 h 1277815"/>
              <a:gd name="connsiteX113" fmla="*/ 2731501 w 8851655"/>
              <a:gd name="connsiteY113" fmla="*/ 111369 h 1277815"/>
              <a:gd name="connsiteX114" fmla="*/ 2532209 w 8851655"/>
              <a:gd name="connsiteY114" fmla="*/ 117230 h 1277815"/>
              <a:gd name="connsiteX115" fmla="*/ 2461870 w 8851655"/>
              <a:gd name="connsiteY115" fmla="*/ 140676 h 1277815"/>
              <a:gd name="connsiteX116" fmla="*/ 2426701 w 8851655"/>
              <a:gd name="connsiteY116" fmla="*/ 152400 h 1277815"/>
              <a:gd name="connsiteX117" fmla="*/ 2379809 w 8851655"/>
              <a:gd name="connsiteY117" fmla="*/ 169984 h 1277815"/>
              <a:gd name="connsiteX118" fmla="*/ 2356363 w 8851655"/>
              <a:gd name="connsiteY118" fmla="*/ 175846 h 1277815"/>
              <a:gd name="connsiteX119" fmla="*/ 2303609 w 8851655"/>
              <a:gd name="connsiteY119" fmla="*/ 187569 h 1277815"/>
              <a:gd name="connsiteX120" fmla="*/ 2286024 w 8851655"/>
              <a:gd name="connsiteY120" fmla="*/ 193430 h 1277815"/>
              <a:gd name="connsiteX121" fmla="*/ 2180517 w 8851655"/>
              <a:gd name="connsiteY121" fmla="*/ 216876 h 1277815"/>
              <a:gd name="connsiteX122" fmla="*/ 2157070 w 8851655"/>
              <a:gd name="connsiteY122" fmla="*/ 222738 h 1277815"/>
              <a:gd name="connsiteX123" fmla="*/ 2086732 w 8851655"/>
              <a:gd name="connsiteY123" fmla="*/ 222738 h 127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851655" h="1277815">
                <a:moveTo>
                  <a:pt x="2139486" y="123092"/>
                </a:moveTo>
                <a:cubicBezTo>
                  <a:pt x="2092594" y="119184"/>
                  <a:pt x="2045224" y="119105"/>
                  <a:pt x="1998809" y="111369"/>
                </a:cubicBezTo>
                <a:cubicBezTo>
                  <a:pt x="1987086" y="109415"/>
                  <a:pt x="1975498" y="106298"/>
                  <a:pt x="1963640" y="105507"/>
                </a:cubicBezTo>
                <a:cubicBezTo>
                  <a:pt x="1916811" y="102385"/>
                  <a:pt x="1869855" y="101600"/>
                  <a:pt x="1822963" y="99646"/>
                </a:cubicBezTo>
                <a:cubicBezTo>
                  <a:pt x="1473185" y="60779"/>
                  <a:pt x="1117932" y="70505"/>
                  <a:pt x="767886" y="105507"/>
                </a:cubicBezTo>
                <a:cubicBezTo>
                  <a:pt x="717115" y="125815"/>
                  <a:pt x="759254" y="111831"/>
                  <a:pt x="691686" y="123092"/>
                </a:cubicBezTo>
                <a:cubicBezTo>
                  <a:pt x="683740" y="124416"/>
                  <a:pt x="676090" y="127142"/>
                  <a:pt x="668240" y="128953"/>
                </a:cubicBezTo>
                <a:cubicBezTo>
                  <a:pt x="650688" y="133003"/>
                  <a:pt x="633150" y="137143"/>
                  <a:pt x="615486" y="140676"/>
                </a:cubicBezTo>
                <a:cubicBezTo>
                  <a:pt x="603832" y="143007"/>
                  <a:pt x="591992" y="144314"/>
                  <a:pt x="580317" y="146538"/>
                </a:cubicBezTo>
                <a:cubicBezTo>
                  <a:pt x="550956" y="152131"/>
                  <a:pt x="521389" y="156874"/>
                  <a:pt x="492393" y="164123"/>
                </a:cubicBezTo>
                <a:cubicBezTo>
                  <a:pt x="466611" y="170568"/>
                  <a:pt x="441405" y="179166"/>
                  <a:pt x="416193" y="187569"/>
                </a:cubicBezTo>
                <a:cubicBezTo>
                  <a:pt x="410332" y="189523"/>
                  <a:pt x="404603" y="191932"/>
                  <a:pt x="398609" y="193430"/>
                </a:cubicBezTo>
                <a:cubicBezTo>
                  <a:pt x="388944" y="195846"/>
                  <a:pt x="379070" y="197338"/>
                  <a:pt x="369301" y="199292"/>
                </a:cubicBezTo>
                <a:cubicBezTo>
                  <a:pt x="327928" y="230321"/>
                  <a:pt x="357277" y="211484"/>
                  <a:pt x="287240" y="240323"/>
                </a:cubicBezTo>
                <a:cubicBezTo>
                  <a:pt x="273481" y="245989"/>
                  <a:pt x="258590" y="249653"/>
                  <a:pt x="246209" y="257907"/>
                </a:cubicBezTo>
                <a:cubicBezTo>
                  <a:pt x="240347" y="261815"/>
                  <a:pt x="235099" y="266855"/>
                  <a:pt x="228624" y="269630"/>
                </a:cubicBezTo>
                <a:cubicBezTo>
                  <a:pt x="221219" y="272803"/>
                  <a:pt x="212993" y="273538"/>
                  <a:pt x="205178" y="275492"/>
                </a:cubicBezTo>
                <a:cubicBezTo>
                  <a:pt x="187593" y="293077"/>
                  <a:pt x="173116" y="314451"/>
                  <a:pt x="152424" y="328246"/>
                </a:cubicBezTo>
                <a:cubicBezTo>
                  <a:pt x="115552" y="352827"/>
                  <a:pt x="99289" y="358314"/>
                  <a:pt x="76224" y="404446"/>
                </a:cubicBezTo>
                <a:lnTo>
                  <a:pt x="46917" y="463061"/>
                </a:lnTo>
                <a:cubicBezTo>
                  <a:pt x="44963" y="472830"/>
                  <a:pt x="44631" y="483070"/>
                  <a:pt x="41055" y="492369"/>
                </a:cubicBezTo>
                <a:cubicBezTo>
                  <a:pt x="34782" y="508680"/>
                  <a:pt x="24841" y="523352"/>
                  <a:pt x="17609" y="539261"/>
                </a:cubicBezTo>
                <a:cubicBezTo>
                  <a:pt x="15052" y="544886"/>
                  <a:pt x="13701" y="550984"/>
                  <a:pt x="11747" y="556846"/>
                </a:cubicBezTo>
                <a:cubicBezTo>
                  <a:pt x="8529" y="582590"/>
                  <a:pt x="24" y="646361"/>
                  <a:pt x="24" y="668215"/>
                </a:cubicBezTo>
                <a:cubicBezTo>
                  <a:pt x="24" y="706245"/>
                  <a:pt x="-1402" y="759146"/>
                  <a:pt x="17609" y="797169"/>
                </a:cubicBezTo>
                <a:cubicBezTo>
                  <a:pt x="21517" y="804984"/>
                  <a:pt x="24997" y="813028"/>
                  <a:pt x="29332" y="820615"/>
                </a:cubicBezTo>
                <a:cubicBezTo>
                  <a:pt x="32827" y="826732"/>
                  <a:pt x="36730" y="832639"/>
                  <a:pt x="41055" y="838200"/>
                </a:cubicBezTo>
                <a:cubicBezTo>
                  <a:pt x="63739" y="867365"/>
                  <a:pt x="75033" y="881326"/>
                  <a:pt x="105532" y="902676"/>
                </a:cubicBezTo>
                <a:cubicBezTo>
                  <a:pt x="112690" y="907687"/>
                  <a:pt x="121708" y="909553"/>
                  <a:pt x="128978" y="914400"/>
                </a:cubicBezTo>
                <a:cubicBezTo>
                  <a:pt x="218566" y="974127"/>
                  <a:pt x="63681" y="890544"/>
                  <a:pt x="228624" y="973015"/>
                </a:cubicBezTo>
                <a:cubicBezTo>
                  <a:pt x="236439" y="976923"/>
                  <a:pt x="243502" y="983024"/>
                  <a:pt x="252070" y="984738"/>
                </a:cubicBezTo>
                <a:cubicBezTo>
                  <a:pt x="271609" y="988646"/>
                  <a:pt x="291271" y="991980"/>
                  <a:pt x="310686" y="996461"/>
                </a:cubicBezTo>
                <a:cubicBezTo>
                  <a:pt x="316706" y="997850"/>
                  <a:pt x="322591" y="999889"/>
                  <a:pt x="328270" y="1002323"/>
                </a:cubicBezTo>
                <a:cubicBezTo>
                  <a:pt x="336302" y="1005765"/>
                  <a:pt x="343187" y="1012150"/>
                  <a:pt x="351717" y="1014046"/>
                </a:cubicBezTo>
                <a:cubicBezTo>
                  <a:pt x="378690" y="1020040"/>
                  <a:pt x="406523" y="1021226"/>
                  <a:pt x="433778" y="1025769"/>
                </a:cubicBezTo>
                <a:cubicBezTo>
                  <a:pt x="453432" y="1029045"/>
                  <a:pt x="472668" y="1034674"/>
                  <a:pt x="492393" y="1037492"/>
                </a:cubicBezTo>
                <a:lnTo>
                  <a:pt x="615486" y="1055076"/>
                </a:lnTo>
                <a:cubicBezTo>
                  <a:pt x="627242" y="1056818"/>
                  <a:pt x="639001" y="1058607"/>
                  <a:pt x="650655" y="1060938"/>
                </a:cubicBezTo>
                <a:cubicBezTo>
                  <a:pt x="658554" y="1062518"/>
                  <a:pt x="666126" y="1065661"/>
                  <a:pt x="674101" y="1066800"/>
                </a:cubicBezTo>
                <a:cubicBezTo>
                  <a:pt x="707209" y="1071530"/>
                  <a:pt x="740583" y="1074197"/>
                  <a:pt x="773747" y="1078523"/>
                </a:cubicBezTo>
                <a:cubicBezTo>
                  <a:pt x="878923" y="1092241"/>
                  <a:pt x="717379" y="1087589"/>
                  <a:pt x="967178" y="1090246"/>
                </a:cubicBezTo>
                <a:lnTo>
                  <a:pt x="1910886" y="1096107"/>
                </a:lnTo>
                <a:cubicBezTo>
                  <a:pt x="2117481" y="1137430"/>
                  <a:pt x="1877929" y="1091398"/>
                  <a:pt x="2473593" y="1107830"/>
                </a:cubicBezTo>
                <a:cubicBezTo>
                  <a:pt x="2579224" y="1110744"/>
                  <a:pt x="2684609" y="1119553"/>
                  <a:pt x="2790117" y="1125415"/>
                </a:cubicBezTo>
                <a:cubicBezTo>
                  <a:pt x="2950790" y="1148367"/>
                  <a:pt x="2771762" y="1124297"/>
                  <a:pt x="3176978" y="1143000"/>
                </a:cubicBezTo>
                <a:cubicBezTo>
                  <a:pt x="3188850" y="1143548"/>
                  <a:pt x="3200401" y="1147054"/>
                  <a:pt x="3212147" y="1148861"/>
                </a:cubicBezTo>
                <a:cubicBezTo>
                  <a:pt x="3225802" y="1150962"/>
                  <a:pt x="3239476" y="1152955"/>
                  <a:pt x="3253178" y="1154723"/>
                </a:cubicBezTo>
                <a:lnTo>
                  <a:pt x="3393855" y="1172307"/>
                </a:lnTo>
                <a:cubicBezTo>
                  <a:pt x="3405635" y="1173878"/>
                  <a:pt x="3417205" y="1176925"/>
                  <a:pt x="3429024" y="1178169"/>
                </a:cubicBezTo>
                <a:cubicBezTo>
                  <a:pt x="3491476" y="1184743"/>
                  <a:pt x="3554108" y="1189505"/>
                  <a:pt x="3616593" y="1195753"/>
                </a:cubicBezTo>
                <a:cubicBezTo>
                  <a:pt x="3632267" y="1197320"/>
                  <a:pt x="3647744" y="1201048"/>
                  <a:pt x="3663486" y="1201615"/>
                </a:cubicBezTo>
                <a:lnTo>
                  <a:pt x="4267224" y="1219200"/>
                </a:lnTo>
                <a:lnTo>
                  <a:pt x="4607193" y="1242646"/>
                </a:lnTo>
                <a:lnTo>
                  <a:pt x="4695117" y="1248507"/>
                </a:lnTo>
                <a:cubicBezTo>
                  <a:pt x="4722475" y="1250394"/>
                  <a:pt x="4749789" y="1253000"/>
                  <a:pt x="4777178" y="1254369"/>
                </a:cubicBezTo>
                <a:cubicBezTo>
                  <a:pt x="5115138" y="1271267"/>
                  <a:pt x="4933444" y="1263141"/>
                  <a:pt x="5322301" y="1277815"/>
                </a:cubicBezTo>
                <a:lnTo>
                  <a:pt x="5533317" y="1271953"/>
                </a:lnTo>
                <a:cubicBezTo>
                  <a:pt x="5576687" y="1265105"/>
                  <a:pt x="5613099" y="1232279"/>
                  <a:pt x="5656409" y="1225061"/>
                </a:cubicBezTo>
                <a:cubicBezTo>
                  <a:pt x="5793989" y="1202133"/>
                  <a:pt x="5928955" y="1164812"/>
                  <a:pt x="6066717" y="1143000"/>
                </a:cubicBezTo>
                <a:cubicBezTo>
                  <a:pt x="6175405" y="1125791"/>
                  <a:pt x="6285594" y="1119982"/>
                  <a:pt x="6394963" y="1107830"/>
                </a:cubicBezTo>
                <a:cubicBezTo>
                  <a:pt x="6408694" y="1106304"/>
                  <a:pt x="6422267" y="1103538"/>
                  <a:pt x="6435993" y="1101969"/>
                </a:cubicBezTo>
                <a:lnTo>
                  <a:pt x="6600117" y="1084384"/>
                </a:lnTo>
                <a:cubicBezTo>
                  <a:pt x="6610007" y="1083185"/>
                  <a:pt x="6619511" y="1079514"/>
                  <a:pt x="6629424" y="1078523"/>
                </a:cubicBezTo>
                <a:cubicBezTo>
                  <a:pt x="6740746" y="1067391"/>
                  <a:pt x="6786280" y="1066284"/>
                  <a:pt x="6893193" y="1060938"/>
                </a:cubicBezTo>
                <a:cubicBezTo>
                  <a:pt x="6961578" y="1053123"/>
                  <a:pt x="7031573" y="1054187"/>
                  <a:pt x="7098347" y="1037492"/>
                </a:cubicBezTo>
                <a:cubicBezTo>
                  <a:pt x="7106162" y="1035538"/>
                  <a:pt x="7113777" y="1032432"/>
                  <a:pt x="7121793" y="1031630"/>
                </a:cubicBezTo>
                <a:cubicBezTo>
                  <a:pt x="7360184" y="1007790"/>
                  <a:pt x="7235123" y="1035474"/>
                  <a:pt x="7549686" y="984738"/>
                </a:cubicBezTo>
                <a:lnTo>
                  <a:pt x="7913101" y="926123"/>
                </a:lnTo>
                <a:cubicBezTo>
                  <a:pt x="8098586" y="899370"/>
                  <a:pt x="8188633" y="894369"/>
                  <a:pt x="8370301" y="879230"/>
                </a:cubicBezTo>
                <a:cubicBezTo>
                  <a:pt x="8438686" y="867507"/>
                  <a:pt x="8508144" y="860889"/>
                  <a:pt x="8575455" y="844061"/>
                </a:cubicBezTo>
                <a:cubicBezTo>
                  <a:pt x="8587592" y="841027"/>
                  <a:pt x="8594353" y="827555"/>
                  <a:pt x="8604763" y="820615"/>
                </a:cubicBezTo>
                <a:cubicBezTo>
                  <a:pt x="8623722" y="807976"/>
                  <a:pt x="8643840" y="797169"/>
                  <a:pt x="8663378" y="785446"/>
                </a:cubicBezTo>
                <a:cubicBezTo>
                  <a:pt x="8702455" y="734646"/>
                  <a:pt x="8745058" y="686373"/>
                  <a:pt x="8780609" y="633046"/>
                </a:cubicBezTo>
                <a:cubicBezTo>
                  <a:pt x="8784517" y="627184"/>
                  <a:pt x="8789523" y="621922"/>
                  <a:pt x="8792332" y="615461"/>
                </a:cubicBezTo>
                <a:cubicBezTo>
                  <a:pt x="8809113" y="576864"/>
                  <a:pt x="8839224" y="498230"/>
                  <a:pt x="8839224" y="498230"/>
                </a:cubicBezTo>
                <a:cubicBezTo>
                  <a:pt x="8848944" y="410746"/>
                  <a:pt x="8861504" y="364611"/>
                  <a:pt x="8839224" y="275492"/>
                </a:cubicBezTo>
                <a:cubicBezTo>
                  <a:pt x="8836543" y="264769"/>
                  <a:pt x="8824170" y="259239"/>
                  <a:pt x="8815778" y="252046"/>
                </a:cubicBezTo>
                <a:cubicBezTo>
                  <a:pt x="8805723" y="243427"/>
                  <a:pt x="8786137" y="233612"/>
                  <a:pt x="8774747" y="228600"/>
                </a:cubicBezTo>
                <a:cubicBezTo>
                  <a:pt x="8733887" y="210622"/>
                  <a:pt x="8691899" y="195163"/>
                  <a:pt x="8651655" y="175846"/>
                </a:cubicBezTo>
                <a:cubicBezTo>
                  <a:pt x="8588014" y="145298"/>
                  <a:pt x="8676806" y="169471"/>
                  <a:pt x="8593040" y="140676"/>
                </a:cubicBezTo>
                <a:cubicBezTo>
                  <a:pt x="8542776" y="123398"/>
                  <a:pt x="8488180" y="117553"/>
                  <a:pt x="8440640" y="93784"/>
                </a:cubicBezTo>
                <a:cubicBezTo>
                  <a:pt x="8432824" y="89876"/>
                  <a:pt x="8425670" y="84180"/>
                  <a:pt x="8417193" y="82061"/>
                </a:cubicBezTo>
                <a:cubicBezTo>
                  <a:pt x="8386337" y="74347"/>
                  <a:pt x="8354401" y="71628"/>
                  <a:pt x="8323409" y="64476"/>
                </a:cubicBezTo>
                <a:cubicBezTo>
                  <a:pt x="8298009" y="58615"/>
                  <a:pt x="8272988" y="50759"/>
                  <a:pt x="8247209" y="46892"/>
                </a:cubicBezTo>
                <a:cubicBezTo>
                  <a:pt x="8194718" y="39018"/>
                  <a:pt x="8141662" y="35509"/>
                  <a:pt x="8088947" y="29307"/>
                </a:cubicBezTo>
                <a:cubicBezTo>
                  <a:pt x="8017482" y="20899"/>
                  <a:pt x="7996585" y="9387"/>
                  <a:pt x="7901378" y="5861"/>
                </a:cubicBezTo>
                <a:lnTo>
                  <a:pt x="7743117" y="0"/>
                </a:lnTo>
                <a:lnTo>
                  <a:pt x="7285917" y="11723"/>
                </a:lnTo>
                <a:cubicBezTo>
                  <a:pt x="7277866" y="12018"/>
                  <a:pt x="7270353" y="15924"/>
                  <a:pt x="7262470" y="17584"/>
                </a:cubicBezTo>
                <a:lnTo>
                  <a:pt x="7063178" y="58615"/>
                </a:lnTo>
                <a:cubicBezTo>
                  <a:pt x="7049618" y="61261"/>
                  <a:pt x="7035722" y="61908"/>
                  <a:pt x="7022147" y="64476"/>
                </a:cubicBezTo>
                <a:cubicBezTo>
                  <a:pt x="6963413" y="75588"/>
                  <a:pt x="6905852" y="94468"/>
                  <a:pt x="6846301" y="99646"/>
                </a:cubicBezTo>
                <a:lnTo>
                  <a:pt x="6711486" y="111369"/>
                </a:lnTo>
                <a:lnTo>
                  <a:pt x="6488747" y="152400"/>
                </a:lnTo>
                <a:cubicBezTo>
                  <a:pt x="6426181" y="163892"/>
                  <a:pt x="6362891" y="172141"/>
                  <a:pt x="6301178" y="187569"/>
                </a:cubicBezTo>
                <a:lnTo>
                  <a:pt x="6254286" y="199292"/>
                </a:lnTo>
                <a:cubicBezTo>
                  <a:pt x="6240542" y="202957"/>
                  <a:pt x="6227164" y="208035"/>
                  <a:pt x="6213255" y="211015"/>
                </a:cubicBezTo>
                <a:cubicBezTo>
                  <a:pt x="6172414" y="219767"/>
                  <a:pt x="6131496" y="228449"/>
                  <a:pt x="6090163" y="234461"/>
                </a:cubicBezTo>
                <a:cubicBezTo>
                  <a:pt x="6023970" y="244089"/>
                  <a:pt x="5957243" y="249610"/>
                  <a:pt x="5890870" y="257907"/>
                </a:cubicBezTo>
                <a:cubicBezTo>
                  <a:pt x="5879077" y="259381"/>
                  <a:pt x="5867424" y="261815"/>
                  <a:pt x="5855701" y="263769"/>
                </a:cubicBezTo>
                <a:lnTo>
                  <a:pt x="3980009" y="252046"/>
                </a:lnTo>
                <a:cubicBezTo>
                  <a:pt x="3918946" y="251002"/>
                  <a:pt x="3858851" y="236567"/>
                  <a:pt x="3798301" y="228600"/>
                </a:cubicBezTo>
                <a:cubicBezTo>
                  <a:pt x="3735560" y="220345"/>
                  <a:pt x="3673700" y="205589"/>
                  <a:pt x="3610732" y="199292"/>
                </a:cubicBezTo>
                <a:cubicBezTo>
                  <a:pt x="3562089" y="194428"/>
                  <a:pt x="3513039" y="195384"/>
                  <a:pt x="3464193" y="193430"/>
                </a:cubicBezTo>
                <a:cubicBezTo>
                  <a:pt x="3440747" y="191476"/>
                  <a:pt x="3417167" y="190748"/>
                  <a:pt x="3393855" y="187569"/>
                </a:cubicBezTo>
                <a:cubicBezTo>
                  <a:pt x="3374112" y="184877"/>
                  <a:pt x="3355043" y="178046"/>
                  <a:pt x="3335240" y="175846"/>
                </a:cubicBezTo>
                <a:cubicBezTo>
                  <a:pt x="3302170" y="172172"/>
                  <a:pt x="3268809" y="171938"/>
                  <a:pt x="3235593" y="169984"/>
                </a:cubicBezTo>
                <a:cubicBezTo>
                  <a:pt x="3043278" y="133926"/>
                  <a:pt x="3225947" y="165116"/>
                  <a:pt x="3077332" y="146538"/>
                </a:cubicBezTo>
                <a:cubicBezTo>
                  <a:pt x="3067446" y="145302"/>
                  <a:pt x="3057871" y="142191"/>
                  <a:pt x="3048024" y="140676"/>
                </a:cubicBezTo>
                <a:cubicBezTo>
                  <a:pt x="3032455" y="138281"/>
                  <a:pt x="3016746" y="136897"/>
                  <a:pt x="3001132" y="134815"/>
                </a:cubicBezTo>
                <a:cubicBezTo>
                  <a:pt x="2987437" y="132989"/>
                  <a:pt x="2973882" y="129937"/>
                  <a:pt x="2960101" y="128953"/>
                </a:cubicBezTo>
                <a:cubicBezTo>
                  <a:pt x="2919128" y="126026"/>
                  <a:pt x="2878040" y="125046"/>
                  <a:pt x="2837009" y="123092"/>
                </a:cubicBezTo>
                <a:lnTo>
                  <a:pt x="2778393" y="117230"/>
                </a:lnTo>
                <a:cubicBezTo>
                  <a:pt x="2762737" y="115490"/>
                  <a:pt x="2747253" y="111369"/>
                  <a:pt x="2731501" y="111369"/>
                </a:cubicBezTo>
                <a:cubicBezTo>
                  <a:pt x="2665042" y="111369"/>
                  <a:pt x="2598640" y="115276"/>
                  <a:pt x="2532209" y="117230"/>
                </a:cubicBezTo>
                <a:lnTo>
                  <a:pt x="2461870" y="140676"/>
                </a:lnTo>
                <a:cubicBezTo>
                  <a:pt x="2450147" y="144584"/>
                  <a:pt x="2438271" y="148061"/>
                  <a:pt x="2426701" y="152400"/>
                </a:cubicBezTo>
                <a:cubicBezTo>
                  <a:pt x="2411070" y="158261"/>
                  <a:pt x="2395646" y="164705"/>
                  <a:pt x="2379809" y="169984"/>
                </a:cubicBezTo>
                <a:cubicBezTo>
                  <a:pt x="2372167" y="172531"/>
                  <a:pt x="2364213" y="174035"/>
                  <a:pt x="2356363" y="175846"/>
                </a:cubicBezTo>
                <a:cubicBezTo>
                  <a:pt x="2338811" y="179897"/>
                  <a:pt x="2321085" y="183200"/>
                  <a:pt x="2303609" y="187569"/>
                </a:cubicBezTo>
                <a:cubicBezTo>
                  <a:pt x="2297615" y="189067"/>
                  <a:pt x="2292035" y="191999"/>
                  <a:pt x="2286024" y="193430"/>
                </a:cubicBezTo>
                <a:cubicBezTo>
                  <a:pt x="2250977" y="201774"/>
                  <a:pt x="2215648" y="208892"/>
                  <a:pt x="2180517" y="216876"/>
                </a:cubicBezTo>
                <a:cubicBezTo>
                  <a:pt x="2172661" y="218661"/>
                  <a:pt x="2165111" y="222235"/>
                  <a:pt x="2157070" y="222738"/>
                </a:cubicBezTo>
                <a:cubicBezTo>
                  <a:pt x="2133670" y="224201"/>
                  <a:pt x="2110178" y="222738"/>
                  <a:pt x="2086732" y="22273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Wolkenförmige Legende 11"/>
          <p:cNvSpPr/>
          <p:nvPr/>
        </p:nvSpPr>
        <p:spPr>
          <a:xfrm>
            <a:off x="6984776" y="2600328"/>
            <a:ext cx="1979712" cy="972688"/>
          </a:xfrm>
          <a:prstGeom prst="cloudCallout">
            <a:avLst>
              <a:gd name="adj1" fmla="val -67910"/>
              <a:gd name="adj2" fmla="val 5165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rgbClr val="FF0000"/>
                </a:solidFill>
              </a:rPr>
              <a:t>Vordringlichstes Element des VA !!??!</a:t>
            </a:r>
            <a:endParaRPr lang="de-CH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6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Wen also?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2623" y="1988840"/>
            <a:ext cx="3104653" cy="273630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4854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Vorsorgebeauftragt (1)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CH" dirty="0" smtClean="0"/>
              <a:t>Person des Vertrauens !!</a:t>
            </a:r>
          </a:p>
          <a:p>
            <a:r>
              <a:rPr lang="de-CH" dirty="0" smtClean="0"/>
              <a:t>"Vorsorgeschleicher" ??</a:t>
            </a:r>
          </a:p>
          <a:p>
            <a:endParaRPr lang="de-CH" dirty="0" smtClean="0"/>
          </a:p>
          <a:p>
            <a:r>
              <a:rPr lang="de-CH" dirty="0" smtClean="0"/>
              <a:t>Handlungsfähigkeit</a:t>
            </a:r>
          </a:p>
          <a:p>
            <a:r>
              <a:rPr lang="de-CH" dirty="0" smtClean="0"/>
              <a:t>Natürliche oder juristische Person</a:t>
            </a:r>
          </a:p>
          <a:p>
            <a:r>
              <a:rPr lang="de-CH" dirty="0" smtClean="0"/>
              <a:t>Persönliche und fachliche Voraussetzungen</a:t>
            </a:r>
          </a:p>
          <a:p>
            <a:r>
              <a:rPr lang="de-CH" dirty="0" smtClean="0"/>
              <a:t>Personenmehrheit</a:t>
            </a:r>
          </a:p>
          <a:p>
            <a:endParaRPr lang="de-CH" dirty="0"/>
          </a:p>
          <a:p>
            <a:r>
              <a:rPr lang="de-CH" dirty="0" smtClean="0"/>
              <a:t>Bestimmbarkeit</a:t>
            </a:r>
          </a:p>
          <a:p>
            <a:endParaRPr lang="de-CH" dirty="0"/>
          </a:p>
          <a:p>
            <a:r>
              <a:rPr lang="de-CH" dirty="0" smtClean="0"/>
              <a:t>Ersatzverfügung (ZGB 360 III)</a:t>
            </a:r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4234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Vorsorgebeauftragt (2)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 smtClean="0"/>
          </a:p>
          <a:p>
            <a:r>
              <a:rPr lang="de-CH" dirty="0" smtClean="0"/>
              <a:t>Behördliche Abklärungen (ZGB 363 II Z. 3)</a:t>
            </a:r>
          </a:p>
          <a:p>
            <a:endParaRPr lang="de-CH" dirty="0" smtClean="0"/>
          </a:p>
          <a:p>
            <a:r>
              <a:rPr lang="de-CH" dirty="0" smtClean="0"/>
              <a:t>Annahme (ZGB 363 III) </a:t>
            </a:r>
          </a:p>
          <a:p>
            <a:pPr marL="0" indent="0">
              <a:buNone/>
            </a:pPr>
            <a:r>
              <a:rPr lang="de-CH" sz="1100" dirty="0" smtClean="0"/>
              <a:t>         (beachte vorne: Statistik)</a:t>
            </a:r>
          </a:p>
          <a:p>
            <a:endParaRPr lang="de-CH" dirty="0"/>
          </a:p>
          <a:p>
            <a:pPr lvl="0"/>
            <a:r>
              <a:rPr lang="de-CH" sz="2000" dirty="0" smtClean="0">
                <a:solidFill>
                  <a:prstClr val="black"/>
                </a:solidFill>
              </a:rPr>
              <a:t>Hinweis: Falls Angehörige - </a:t>
            </a:r>
            <a:r>
              <a:rPr lang="de-CH" sz="2000" dirty="0">
                <a:solidFill>
                  <a:prstClr val="black"/>
                </a:solidFill>
              </a:rPr>
              <a:t>emotionale Ressourcen? Rolle?</a:t>
            </a:r>
          </a:p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780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Was gibt es zu tun ?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05333" y="2158419"/>
            <a:ext cx="3533333" cy="3409524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240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Der Auftrag </a:t>
            </a:r>
            <a:r>
              <a:rPr lang="de-CH" sz="2000" dirty="0" smtClean="0"/>
              <a:t>(ZGB 360 I)</a:t>
            </a:r>
            <a:endParaRPr lang="de-CH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77500" lnSpcReduction="20000"/>
          </a:bodyPr>
          <a:lstStyle/>
          <a:p>
            <a:r>
              <a:rPr lang="de-CH" dirty="0" smtClean="0"/>
              <a:t>Inhalt: </a:t>
            </a:r>
          </a:p>
          <a:p>
            <a:pPr lvl="1"/>
            <a:r>
              <a:rPr lang="de-CH" dirty="0" smtClean="0"/>
              <a:t>Umfassend oder nicht ?</a:t>
            </a:r>
          </a:p>
          <a:p>
            <a:pPr lvl="1"/>
            <a:r>
              <a:rPr lang="de-CH" dirty="0" smtClean="0"/>
              <a:t>Detaillierungsgrad</a:t>
            </a:r>
          </a:p>
          <a:p>
            <a:pPr lvl="1"/>
            <a:r>
              <a:rPr lang="de-CH" dirty="0" smtClean="0"/>
              <a:t>Weisungen (ZGB 360 II 2. </a:t>
            </a:r>
            <a:r>
              <a:rPr lang="de-CH" dirty="0" err="1" smtClean="0"/>
              <a:t>Teilsatz</a:t>
            </a:r>
            <a:r>
              <a:rPr lang="de-CH" dirty="0" smtClean="0"/>
              <a:t>)</a:t>
            </a:r>
          </a:p>
          <a:p>
            <a:endParaRPr lang="de-CH" dirty="0" smtClean="0"/>
          </a:p>
          <a:p>
            <a:r>
              <a:rPr lang="de-CH" dirty="0"/>
              <a:t>P</a:t>
            </a:r>
            <a:r>
              <a:rPr lang="de-CH" dirty="0" smtClean="0"/>
              <a:t>ersönliche Ausführung</a:t>
            </a:r>
          </a:p>
          <a:p>
            <a:endParaRPr lang="de-CH" dirty="0" smtClean="0"/>
          </a:p>
          <a:p>
            <a:r>
              <a:rPr lang="de-CH" dirty="0" smtClean="0"/>
              <a:t>Sorgfältige Ausführung </a:t>
            </a:r>
            <a:r>
              <a:rPr lang="de-CH" sz="3100" dirty="0" smtClean="0"/>
              <a:t>(ZGB 365 / OR 396 ff.)</a:t>
            </a:r>
          </a:p>
          <a:p>
            <a:pPr lvl="1"/>
            <a:r>
              <a:rPr lang="de-CH" dirty="0" smtClean="0"/>
              <a:t>Willensermittlung</a:t>
            </a:r>
          </a:p>
          <a:p>
            <a:pPr lvl="1"/>
            <a:r>
              <a:rPr lang="de-CH" dirty="0" smtClean="0"/>
              <a:t>Einbezug des Auftraggebers</a:t>
            </a:r>
          </a:p>
          <a:p>
            <a:pPr lvl="1"/>
            <a:r>
              <a:rPr lang="de-CH" dirty="0" smtClean="0"/>
              <a:t>Abweichende Entscheidungen ?</a:t>
            </a:r>
          </a:p>
          <a:p>
            <a:pPr lvl="1"/>
            <a:r>
              <a:rPr lang="de-CH" dirty="0" smtClean="0"/>
              <a:t>Rechenschaftspflicht (OR 400)</a:t>
            </a:r>
          </a:p>
          <a:p>
            <a:pPr lvl="1"/>
            <a:r>
              <a:rPr lang="de-CH" dirty="0" smtClean="0"/>
              <a:t>Meldepflicht (ZGB 365 II)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32665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Schranken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de-CH" dirty="0" smtClean="0"/>
              <a:t>Weisungen des Auftraggebers (ZGB 360 II)</a:t>
            </a:r>
          </a:p>
          <a:p>
            <a:r>
              <a:rPr lang="de-CH" dirty="0" smtClean="0"/>
              <a:t>Absolute Höchstpersönlichkeit (ZGB 19c)</a:t>
            </a:r>
          </a:p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Interessenkollision (ZGB 365 III) ?</a:t>
            </a:r>
          </a:p>
          <a:p>
            <a:r>
              <a:rPr lang="de-CH" dirty="0" smtClean="0"/>
              <a:t>Schenkung (OR 240 II) ?</a:t>
            </a:r>
          </a:p>
          <a:p>
            <a:r>
              <a:rPr lang="de-CH" dirty="0" smtClean="0"/>
              <a:t>OR 396 III ?</a:t>
            </a:r>
          </a:p>
          <a:p>
            <a:endParaRPr lang="de-CH" dirty="0"/>
          </a:p>
          <a:p>
            <a:r>
              <a:rPr lang="de-CH" dirty="0" smtClean="0"/>
              <a:t>ZGB 27 ??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334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Entschädigung / Spesen (ZGB 366) </a:t>
            </a:r>
          </a:p>
          <a:p>
            <a:endParaRPr lang="de-CH" dirty="0"/>
          </a:p>
          <a:p>
            <a:r>
              <a:rPr lang="de-CH" dirty="0" smtClean="0"/>
              <a:t>Verantwortlichkeit (ZGB 456)</a:t>
            </a:r>
          </a:p>
          <a:p>
            <a:endParaRPr lang="de-CH" dirty="0"/>
          </a:p>
          <a:p>
            <a:r>
              <a:rPr lang="de-CH" dirty="0" smtClean="0"/>
              <a:t>Beendigung (ZGB 367)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1617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KESB: Einschreiten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579296" cy="4525963"/>
          </a:xfrm>
        </p:spPr>
        <p:txBody>
          <a:bodyPr/>
          <a:lstStyle/>
          <a:p>
            <a:r>
              <a:rPr lang="de-CH" dirty="0"/>
              <a:t>F</a:t>
            </a:r>
            <a:r>
              <a:rPr lang="de-CH" dirty="0" smtClean="0"/>
              <a:t>lankierende Massnahmen (ZGB 363 II Z. 4)</a:t>
            </a:r>
          </a:p>
          <a:p>
            <a:endParaRPr lang="de-CH" dirty="0"/>
          </a:p>
          <a:p>
            <a:r>
              <a:rPr lang="de-CH" dirty="0" smtClean="0"/>
              <a:t>ZGB 368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57214"/>
            <a:ext cx="4824536" cy="153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254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Praxistipps / "Fallstricke"</a:t>
            </a:r>
            <a:br>
              <a:rPr lang="de-CH" dirty="0" smtClean="0"/>
            </a:br>
            <a:r>
              <a:rPr lang="de-CH" dirty="0" smtClean="0"/>
              <a:t>Grenzen des VA</a:t>
            </a:r>
            <a:br>
              <a:rPr lang="de-CH" dirty="0" smtClean="0"/>
            </a:br>
            <a:r>
              <a:rPr lang="de-CH" sz="3100" dirty="0" smtClean="0">
                <a:latin typeface="Brush Script MT" panose="03060802040406070304" pitchFamily="66" charset="0"/>
              </a:rPr>
              <a:t>oder: "Wie man es der vorsorgebeauftragten Person schwer macht?"</a:t>
            </a:r>
            <a:endParaRPr lang="de-CH" sz="3100" dirty="0">
              <a:latin typeface="Brush Script MT" panose="03060802040406070304" pitchFamily="66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6285" y="2852936"/>
            <a:ext cx="5371429" cy="3095238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601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600" dirty="0" smtClean="0"/>
              <a:t>Vox </a:t>
            </a:r>
            <a:r>
              <a:rPr lang="de-CH" sz="3600" dirty="0" err="1" smtClean="0"/>
              <a:t>populi</a:t>
            </a:r>
            <a:r>
              <a:rPr lang="de-CH" sz="3600" dirty="0" smtClean="0"/>
              <a:t> …</a:t>
            </a:r>
            <a:endParaRPr lang="de-CH" sz="36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99834">
            <a:off x="1336461" y="4303856"/>
            <a:ext cx="2577629" cy="136996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1802">
            <a:off x="4323177" y="3437836"/>
            <a:ext cx="3321009" cy="19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3843">
            <a:off x="5800928" y="1834142"/>
            <a:ext cx="3305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2784">
            <a:off x="3850542" y="1777074"/>
            <a:ext cx="1489081" cy="112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9286">
            <a:off x="168786" y="2049274"/>
            <a:ext cx="3644812" cy="23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Bildergebnis für KESB Bash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54" y="2861716"/>
            <a:ext cx="1928646" cy="12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KES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882">
            <a:off x="3741007" y="5006026"/>
            <a:ext cx="1331530" cy="12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KES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095">
            <a:off x="6525163" y="4626578"/>
            <a:ext cx="2487558" cy="16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lkenförmige Legende 2"/>
          <p:cNvSpPr/>
          <p:nvPr/>
        </p:nvSpPr>
        <p:spPr>
          <a:xfrm>
            <a:off x="6381807" y="313292"/>
            <a:ext cx="2016224" cy="1104346"/>
          </a:xfrm>
          <a:prstGeom prst="cloudCallout">
            <a:avLst>
              <a:gd name="adj1" fmla="val -79453"/>
              <a:gd name="adj2" fmla="val 63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 smtClean="0"/>
              <a:t>Let's</a:t>
            </a:r>
            <a:r>
              <a:rPr lang="de-CH" dirty="0" smtClean="0"/>
              <a:t> </a:t>
            </a:r>
            <a:r>
              <a:rPr lang="de-CH" dirty="0" err="1" smtClean="0"/>
              <a:t>talk</a:t>
            </a:r>
            <a:r>
              <a:rPr lang="de-CH" dirty="0" smtClean="0"/>
              <a:t> </a:t>
            </a:r>
            <a:r>
              <a:rPr lang="de-CH" dirty="0" err="1" smtClean="0"/>
              <a:t>about</a:t>
            </a:r>
            <a:r>
              <a:rPr lang="de-CH" dirty="0" smtClean="0"/>
              <a:t> KESB</a:t>
            </a:r>
            <a:endParaRPr lang="de-CH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8636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de-CH" dirty="0"/>
              <a:t>a</a:t>
            </a:r>
            <a:r>
              <a:rPr lang="de-CH" dirty="0" smtClean="0"/>
              <a:t>) Umsetzbarkeit !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546377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</a:t>
            </a:r>
            <a:r>
              <a:rPr lang="de-CH" sz="3400" dirty="0" smtClean="0"/>
              <a:t>(zu) viele und/oder unklare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3000" dirty="0" smtClean="0"/>
              <a:t>Kontrollen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3000" dirty="0" smtClean="0"/>
              <a:t>Bedingungen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3000" dirty="0" smtClean="0"/>
              <a:t>Ausnahmen (von Ausnahmen von 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de-CH" sz="3000" dirty="0" smtClean="0"/>
              <a:t>… 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sz="3400" dirty="0" smtClean="0"/>
          </a:p>
          <a:p>
            <a:pPr>
              <a:buFont typeface="Wingdings" panose="05000000000000000000" pitchFamily="2" charset="2"/>
              <a:buChar char="ü"/>
            </a:pPr>
            <a:endParaRPr lang="de-CH" sz="3400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sz="3400" dirty="0" smtClean="0"/>
              <a:t> Beispiele:</a:t>
            </a:r>
          </a:p>
          <a:p>
            <a:pPr>
              <a:buFont typeface="Wingdings" panose="05000000000000000000" pitchFamily="2" charset="2"/>
              <a:buChar char="ü"/>
            </a:pPr>
            <a:endParaRPr lang="de-CH" sz="3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3400" dirty="0" smtClean="0"/>
              <a:t> Vermögen soll so angelegt bleiben wie bisher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de-CH" sz="3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CH" sz="3400" dirty="0"/>
              <a:t> </a:t>
            </a:r>
            <a:r>
              <a:rPr lang="de-CH" sz="3400" dirty="0" smtClean="0"/>
              <a:t>Chalet im VS soll innerhalb der Familie bleiben.</a:t>
            </a:r>
          </a:p>
          <a:p>
            <a:pPr marL="457200" lvl="1" indent="0">
              <a:buNone/>
            </a:pPr>
            <a:r>
              <a:rPr lang="de-CH" sz="3400" dirty="0"/>
              <a:t>	</a:t>
            </a:r>
            <a:r>
              <a:rPr lang="de-CH" sz="3400" dirty="0" smtClean="0"/>
              <a:t>(VA erstellt 2012;  2015 sterben Ehefrau und einziger Sohn</a:t>
            </a:r>
          </a:p>
          <a:p>
            <a:pPr marL="457200" lvl="1" indent="0">
              <a:buNone/>
            </a:pPr>
            <a:r>
              <a:rPr lang="de-CH" sz="3400" dirty="0"/>
              <a:t>	</a:t>
            </a:r>
            <a:r>
              <a:rPr lang="de-CH" sz="3400" dirty="0" smtClean="0"/>
              <a:t> bei einem Autounfall; einziger Bruder ist ebenfalls</a:t>
            </a:r>
          </a:p>
          <a:p>
            <a:pPr marL="457200" lvl="1" indent="0">
              <a:buNone/>
            </a:pPr>
            <a:r>
              <a:rPr lang="de-CH" sz="3400" dirty="0"/>
              <a:t>	</a:t>
            </a:r>
            <a:r>
              <a:rPr lang="de-CH" sz="3400" dirty="0" smtClean="0"/>
              <a:t> vorverstorben, dessen Nachkommen wollen das Chalet </a:t>
            </a:r>
          </a:p>
          <a:p>
            <a:pPr marL="457200" lvl="1" indent="0">
              <a:buNone/>
            </a:pPr>
            <a:r>
              <a:rPr lang="de-CH" sz="3400" dirty="0"/>
              <a:t>	</a:t>
            </a:r>
            <a:r>
              <a:rPr lang="de-CH" sz="3400" dirty="0" smtClean="0"/>
              <a:t>nicht; der Vorsorgeauftraggeber ist aber wegen des </a:t>
            </a:r>
          </a:p>
          <a:p>
            <a:pPr marL="457200" lvl="1" indent="0">
              <a:buNone/>
            </a:pPr>
            <a:r>
              <a:rPr lang="de-CH" sz="3400" dirty="0"/>
              <a:t>	</a:t>
            </a:r>
            <a:r>
              <a:rPr lang="de-CH" sz="3400" dirty="0" smtClean="0"/>
              <a:t>Altersheimeintritts auf Liquidität angewiesen …)</a:t>
            </a:r>
          </a:p>
          <a:p>
            <a:pPr marL="457200" lvl="1" indent="0">
              <a:buNone/>
            </a:pPr>
            <a:endParaRPr lang="de-CH" sz="3400" dirty="0"/>
          </a:p>
          <a:p>
            <a:pPr marL="457200" lvl="1" indent="0">
              <a:buNone/>
            </a:pPr>
            <a:endParaRPr lang="de-CH" sz="3400" dirty="0" smtClean="0"/>
          </a:p>
          <a:p>
            <a:pPr marL="457200" lvl="1" indent="0">
              <a:buNone/>
            </a:pPr>
            <a:r>
              <a:rPr lang="de-CH" sz="3400" dirty="0" smtClean="0"/>
              <a:t>	Beratung !?!!!!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Pfeil nach rechts 4"/>
          <p:cNvSpPr/>
          <p:nvPr/>
        </p:nvSpPr>
        <p:spPr>
          <a:xfrm>
            <a:off x="329620" y="58790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28536">
            <a:off x="6328530" y="1361150"/>
            <a:ext cx="2323809" cy="2295238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911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</a:t>
            </a:r>
            <a:r>
              <a:rPr lang="de-CH" dirty="0" smtClean="0"/>
              <a:t>) Inhaltliche Unklarheiten / "Grenzen"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0065" y="2012949"/>
            <a:ext cx="8229600" cy="4525963"/>
          </a:xfrm>
        </p:spPr>
        <p:txBody>
          <a:bodyPr/>
          <a:lstStyle/>
          <a:p>
            <a:r>
              <a:rPr lang="de-CH" dirty="0" smtClean="0"/>
              <a:t>Interessenkollisionen (ZGB 365 III) ?</a:t>
            </a:r>
          </a:p>
          <a:p>
            <a:r>
              <a:rPr lang="de-CH" dirty="0" smtClean="0"/>
              <a:t>Schenkungen (OR 240 II) ?</a:t>
            </a:r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smtClean="0"/>
              <a:t>OR </a:t>
            </a:r>
            <a:r>
              <a:rPr lang="de-CH" dirty="0"/>
              <a:t>396 </a:t>
            </a:r>
            <a:r>
              <a:rPr lang="de-CH" dirty="0" smtClean="0"/>
              <a:t>III ?</a:t>
            </a:r>
          </a:p>
          <a:p>
            <a:endParaRPr lang="de-CH" dirty="0" smtClean="0"/>
          </a:p>
          <a:p>
            <a:r>
              <a:rPr lang="de-CH" dirty="0" smtClean="0"/>
              <a:t>… ??</a:t>
            </a:r>
            <a:endParaRPr lang="de-CH" dirty="0"/>
          </a:p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560">
            <a:off x="4499992" y="3933056"/>
            <a:ext cx="4412777" cy="1366019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956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</a:t>
            </a:r>
            <a:r>
              <a:rPr lang="de-CH" dirty="0" smtClean="0"/>
              <a:t>) Entschädigung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endParaRPr lang="de-CH" dirty="0"/>
          </a:p>
          <a:p>
            <a:r>
              <a:rPr lang="de-CH" dirty="0" smtClean="0"/>
              <a:t>Angehörige ?</a:t>
            </a:r>
          </a:p>
          <a:p>
            <a:r>
              <a:rPr lang="de-CH" dirty="0" smtClean="0"/>
              <a:t>…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1916832"/>
            <a:ext cx="4684303" cy="3203772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68881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</a:t>
            </a:r>
            <a:r>
              <a:rPr lang="de-CH" dirty="0" smtClean="0"/>
              <a:t>) Familienstreit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1524" y="2301277"/>
            <a:ext cx="5780952" cy="3123809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5840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</a:t>
            </a:r>
            <a:r>
              <a:rPr lang="de-CH" dirty="0" smtClean="0"/>
              <a:t>) Aufbewahrung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Auffindbarkeit !!!</a:t>
            </a:r>
          </a:p>
          <a:p>
            <a:r>
              <a:rPr lang="de-CH" dirty="0" smtClean="0"/>
              <a:t>Zugänglichkeit !!!</a:t>
            </a:r>
          </a:p>
          <a:p>
            <a:endParaRPr lang="de-CH" dirty="0"/>
          </a:p>
          <a:p>
            <a:endParaRPr lang="de-CH" dirty="0" smtClean="0"/>
          </a:p>
          <a:p>
            <a:r>
              <a:rPr lang="de-CH" dirty="0" smtClean="0"/>
              <a:t>Vermerk beim </a:t>
            </a:r>
            <a:br>
              <a:rPr lang="de-CH" dirty="0" smtClean="0"/>
            </a:br>
            <a:r>
              <a:rPr lang="de-CH" dirty="0" smtClean="0"/>
              <a:t>Zivilstandsamt</a:t>
            </a:r>
          </a:p>
          <a:p>
            <a:r>
              <a:rPr lang="de-CH" dirty="0" smtClean="0"/>
              <a:t>Hinterlegung</a:t>
            </a:r>
          </a:p>
          <a:p>
            <a:endParaRPr lang="de-CH" dirty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5" name="Pfeil nach rechts 4"/>
          <p:cNvSpPr/>
          <p:nvPr/>
        </p:nvSpPr>
        <p:spPr>
          <a:xfrm>
            <a:off x="179512" y="4005064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Pfeil nach rechts 5"/>
          <p:cNvSpPr/>
          <p:nvPr/>
        </p:nvSpPr>
        <p:spPr>
          <a:xfrm>
            <a:off x="179512" y="5065613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973">
            <a:off x="4801982" y="1791158"/>
            <a:ext cx="3850211" cy="41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17369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3645"/>
            <a:ext cx="8229600" cy="1143000"/>
          </a:xfrm>
        </p:spPr>
        <p:txBody>
          <a:bodyPr/>
          <a:lstStyle/>
          <a:p>
            <a:r>
              <a:rPr lang="de-CH" dirty="0" smtClean="0"/>
              <a:t>Exkurs:</a:t>
            </a:r>
            <a:r>
              <a:rPr lang="de-CH" dirty="0" smtClean="0">
                <a:solidFill>
                  <a:srgbClr val="00B050"/>
                </a:solidFill>
              </a:rPr>
              <a:t> VA</a:t>
            </a:r>
            <a:r>
              <a:rPr lang="de-CH" dirty="0"/>
              <a:t>	 </a:t>
            </a:r>
            <a:r>
              <a:rPr lang="de-CH" dirty="0" smtClean="0"/>
              <a:t>     </a:t>
            </a:r>
            <a:r>
              <a:rPr lang="de-CH" dirty="0" smtClean="0">
                <a:solidFill>
                  <a:srgbClr val="FF0000"/>
                </a:solidFill>
              </a:rPr>
              <a:t>Beistandschaft</a:t>
            </a:r>
            <a:endParaRPr lang="de-CH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47500" lnSpcReduction="20000"/>
          </a:bodyPr>
          <a:lstStyle/>
          <a:p>
            <a:r>
              <a:rPr lang="de-CH" sz="3400" dirty="0"/>
              <a:t>Behördliche Aufsicht / </a:t>
            </a:r>
            <a:r>
              <a:rPr lang="de-CH" sz="3400" dirty="0" smtClean="0"/>
              <a:t>VBVV</a:t>
            </a:r>
            <a:br>
              <a:rPr lang="de-CH" sz="3400" dirty="0" smtClean="0"/>
            </a:br>
            <a:r>
              <a:rPr lang="de-CH" sz="3400" dirty="0" smtClean="0"/>
              <a:t>"Beschwerde" (</a:t>
            </a:r>
            <a:r>
              <a:rPr lang="de-CH" sz="3400" dirty="0" err="1" smtClean="0"/>
              <a:t>gg</a:t>
            </a:r>
            <a:r>
              <a:rPr lang="de-CH" sz="3400" dirty="0" smtClean="0"/>
              <a:t>. eingesetzte Person) </a:t>
            </a:r>
            <a:endParaRPr lang="de-CH" sz="3400" dirty="0"/>
          </a:p>
          <a:p>
            <a:endParaRPr lang="de-CH" sz="3400" dirty="0"/>
          </a:p>
          <a:p>
            <a:r>
              <a:rPr lang="de-CH" sz="3400" dirty="0" smtClean="0"/>
              <a:t>- Instruktion / Support / Coaching (durch KESB)</a:t>
            </a:r>
            <a:br>
              <a:rPr lang="de-CH" sz="3400" dirty="0" smtClean="0"/>
            </a:br>
            <a:r>
              <a:rPr lang="de-CH" sz="3400" dirty="0" smtClean="0"/>
              <a:t>- Weisungen (im VA)</a:t>
            </a:r>
          </a:p>
          <a:p>
            <a:endParaRPr lang="de-CH" sz="3400" dirty="0"/>
          </a:p>
          <a:p>
            <a:r>
              <a:rPr lang="de-CH" sz="3400" dirty="0" smtClean="0"/>
              <a:t>Eignungsprüfung (der eingesetzten Person)</a:t>
            </a:r>
            <a:endParaRPr lang="de-CH" sz="3400" dirty="0"/>
          </a:p>
          <a:p>
            <a:endParaRPr lang="de-CH" sz="3400" dirty="0"/>
          </a:p>
          <a:p>
            <a:r>
              <a:rPr lang="de-CH" sz="3400" dirty="0"/>
              <a:t>Haftung</a:t>
            </a:r>
          </a:p>
          <a:p>
            <a:endParaRPr lang="de-CH" sz="3400" dirty="0"/>
          </a:p>
          <a:p>
            <a:r>
              <a:rPr lang="de-CH" sz="3400" dirty="0"/>
              <a:t>Kosten</a:t>
            </a:r>
          </a:p>
          <a:p>
            <a:endParaRPr lang="de-CH" sz="3400" dirty="0"/>
          </a:p>
          <a:p>
            <a:r>
              <a:rPr lang="de-CH" sz="3400" dirty="0"/>
              <a:t>Falls Angehörige: emotionale Ressourcen? Rolle?</a:t>
            </a:r>
          </a:p>
          <a:p>
            <a:endParaRPr lang="de-CH" sz="3400" dirty="0"/>
          </a:p>
          <a:p>
            <a:r>
              <a:rPr lang="de-CH" sz="3600" dirty="0" smtClean="0"/>
              <a:t>Anpassung </a:t>
            </a:r>
            <a:r>
              <a:rPr lang="de-CH" sz="3600" dirty="0"/>
              <a:t>an veränderte Lebensumstände / </a:t>
            </a:r>
            <a:r>
              <a:rPr lang="de-CH" sz="3600" dirty="0" smtClean="0"/>
              <a:t>Bedürfnisse</a:t>
            </a:r>
            <a:endParaRPr lang="de-CH" sz="3200" dirty="0" smtClean="0"/>
          </a:p>
          <a:p>
            <a:pPr lvl="1"/>
            <a:r>
              <a:rPr lang="de-CH" sz="3200" dirty="0" smtClean="0"/>
              <a:t>während Massnahme</a:t>
            </a:r>
          </a:p>
          <a:p>
            <a:pPr lvl="1"/>
            <a:r>
              <a:rPr lang="de-CH" sz="3200" dirty="0"/>
              <a:t>b</a:t>
            </a:r>
            <a:r>
              <a:rPr lang="de-CH" sz="3200" dirty="0" smtClean="0"/>
              <a:t>ei Errichtung resp. vor der Massnahme ?</a:t>
            </a:r>
            <a:br>
              <a:rPr lang="de-CH" sz="3200" dirty="0" smtClean="0"/>
            </a:br>
            <a:r>
              <a:rPr lang="de-CH" sz="3200" dirty="0" smtClean="0"/>
              <a:t>Achtung: </a:t>
            </a:r>
            <a:r>
              <a:rPr lang="de-CH" sz="3200" dirty="0"/>
              <a:t>regelmässige Überprüfung VA </a:t>
            </a:r>
            <a:r>
              <a:rPr lang="de-CH" sz="3200" dirty="0" smtClean="0"/>
              <a:t>!!</a:t>
            </a:r>
            <a:br>
              <a:rPr lang="de-CH" sz="3200" dirty="0" smtClean="0"/>
            </a:br>
            <a:endParaRPr lang="de-CH" sz="3400" dirty="0" smtClean="0"/>
          </a:p>
          <a:p>
            <a:endParaRPr lang="de-CH" sz="3400" dirty="0"/>
          </a:p>
          <a:p>
            <a:r>
              <a:rPr lang="de-CH" sz="2100" dirty="0"/>
              <a:t>Detail (?): Politische Rechte (Art. 2 BPR) </a:t>
            </a:r>
          </a:p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yvobiderbost - 25.8.2023</a:t>
            </a:r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feil nach links und rechts 4"/>
          <p:cNvSpPr/>
          <p:nvPr/>
        </p:nvSpPr>
        <p:spPr>
          <a:xfrm>
            <a:off x="3851920" y="555135"/>
            <a:ext cx="720080" cy="1800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Wolkenförmige Legende 5"/>
          <p:cNvSpPr/>
          <p:nvPr/>
        </p:nvSpPr>
        <p:spPr>
          <a:xfrm>
            <a:off x="5724128" y="1052736"/>
            <a:ext cx="2880320" cy="1476744"/>
          </a:xfrm>
          <a:prstGeom prst="cloudCallout">
            <a:avLst>
              <a:gd name="adj1" fmla="val -89023"/>
              <a:gd name="adj2" fmla="val -5553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without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KESB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88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600" dirty="0" smtClean="0"/>
              <a:t>Und zum Schluss hoffe ich,</a:t>
            </a:r>
            <a:br>
              <a:rPr lang="de-CH" sz="3600" dirty="0" smtClean="0"/>
            </a:br>
            <a:r>
              <a:rPr lang="de-CH" sz="3600" dirty="0" smtClean="0"/>
              <a:t>dass es nicht mehr so aussieht …</a:t>
            </a:r>
            <a:endParaRPr lang="de-CH" sz="3600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399834">
            <a:off x="1336461" y="4303856"/>
            <a:ext cx="2577629" cy="136996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1802">
            <a:off x="4323177" y="3437836"/>
            <a:ext cx="3321009" cy="195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43843">
            <a:off x="5800928" y="1834142"/>
            <a:ext cx="3305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52784">
            <a:off x="3850542" y="1777074"/>
            <a:ext cx="1489081" cy="112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89286">
            <a:off x="168786" y="2049274"/>
            <a:ext cx="3644812" cy="2300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Bildergebnis für KESB Bash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354" y="2861716"/>
            <a:ext cx="1928646" cy="12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ildergebnis für KES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2882">
            <a:off x="3741007" y="5006026"/>
            <a:ext cx="1331530" cy="128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ildergebnis für KES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4095">
            <a:off x="6525163" y="4626578"/>
            <a:ext cx="2487558" cy="16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531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…, sondern so: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4712"/>
            <a:ext cx="7560840" cy="4100085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2870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46005"/>
            <a:ext cx="8229600" cy="5075283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de-CH" sz="10000" b="1" dirty="0"/>
              <a:t>Märssi </a:t>
            </a:r>
            <a:r>
              <a:rPr lang="de-CH" sz="10000" b="1" dirty="0" err="1"/>
              <a:t>boggu</a:t>
            </a:r>
            <a:r>
              <a:rPr lang="de-CH" sz="10000" b="1" dirty="0"/>
              <a:t> </a:t>
            </a:r>
            <a:r>
              <a:rPr lang="de-CH" sz="10000" b="1" dirty="0" smtClean="0"/>
              <a:t>!!</a:t>
            </a:r>
          </a:p>
          <a:p>
            <a:pPr algn="ctr">
              <a:buNone/>
            </a:pPr>
            <a:endParaRPr lang="de-CH" sz="10000" b="1" dirty="0"/>
          </a:p>
          <a:p>
            <a:pPr algn="ctr">
              <a:buNone/>
            </a:pPr>
            <a:r>
              <a:rPr lang="de-CH" sz="10000" b="1" dirty="0" smtClean="0">
                <a:solidFill>
                  <a:srgbClr val="FFC000"/>
                </a:solidFill>
              </a:rPr>
              <a:t>….</a:t>
            </a:r>
          </a:p>
          <a:p>
            <a:pPr algn="ctr">
              <a:buNone/>
            </a:pPr>
            <a:endParaRPr lang="de-CH" sz="10000" b="1" dirty="0"/>
          </a:p>
          <a:p>
            <a:pPr algn="ctr">
              <a:buNone/>
            </a:pPr>
            <a:endParaRPr lang="de-CH" sz="10000" dirty="0"/>
          </a:p>
          <a:p>
            <a:pPr algn="ctr">
              <a:buNone/>
            </a:pPr>
            <a:r>
              <a:rPr lang="de-CH" sz="10000" dirty="0"/>
              <a:t>???</a:t>
            </a:r>
          </a:p>
          <a:p>
            <a:pPr algn="ctr">
              <a:buNone/>
            </a:pPr>
            <a:r>
              <a:rPr lang="de-CH" sz="10000" dirty="0"/>
              <a:t>Fragen</a:t>
            </a:r>
          </a:p>
          <a:p>
            <a:pPr algn="ctr">
              <a:buNone/>
            </a:pPr>
            <a:r>
              <a:rPr lang="de-CH" sz="10000" dirty="0"/>
              <a:t>???</a:t>
            </a:r>
          </a:p>
          <a:p>
            <a:endParaRPr lang="de-CH" dirty="0"/>
          </a:p>
        </p:txBody>
      </p:sp>
      <p:pic>
        <p:nvPicPr>
          <p:cNvPr id="5" name="Picture 9" descr="verbeugu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9344" y="332656"/>
            <a:ext cx="1827456" cy="182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humb-drei_fragezeich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963362"/>
            <a:ext cx="9906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bild_fragezeichen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1" y="3753937"/>
            <a:ext cx="1783862" cy="173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Vollbild anzeigen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0644" y="3528475"/>
            <a:ext cx="1248701" cy="138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fragezeichen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35048" y="4014705"/>
            <a:ext cx="1388152" cy="179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5364088" y="1593689"/>
            <a:ext cx="1218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700" dirty="0" smtClean="0"/>
              <a:t>Dr. iur. Yvo Biderbost</a:t>
            </a:r>
          </a:p>
          <a:p>
            <a:r>
              <a:rPr lang="de-CH" sz="700" dirty="0"/>
              <a:t>y</a:t>
            </a:r>
            <a:r>
              <a:rPr lang="de-CH" sz="700" dirty="0" smtClean="0"/>
              <a:t>vo.biderbost@zuerich.ch</a:t>
            </a:r>
            <a:endParaRPr lang="de-CH" sz="70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107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8558">
            <a:off x="244267" y="461266"/>
            <a:ext cx="4692424" cy="427646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98802">
            <a:off x="4116496" y="3093026"/>
            <a:ext cx="3964551" cy="338597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96374">
            <a:off x="5703193" y="167169"/>
            <a:ext cx="3266668" cy="418571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60" y="4293096"/>
            <a:ext cx="2800672" cy="2458282"/>
          </a:xfrm>
          <a:prstGeom prst="rect">
            <a:avLst/>
          </a:prstGeom>
        </p:spPr>
      </p:pic>
      <p:pic>
        <p:nvPicPr>
          <p:cNvPr id="8" name="Picture 7" descr="Vollbild anzeige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808353">
            <a:off x="2819569" y="6342499"/>
            <a:ext cx="342402" cy="37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656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6" y="117999"/>
            <a:ext cx="2889320" cy="34722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808" y="1599386"/>
            <a:ext cx="2664296" cy="337391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128" y="2100291"/>
            <a:ext cx="3206045" cy="4256059"/>
          </a:xfrm>
          <a:prstGeom prst="rect">
            <a:avLst/>
          </a:prstGeo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2046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50880" y="3741446"/>
            <a:ext cx="1745960" cy="11521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CH" b="1" dirty="0" smtClean="0"/>
              <a:t>Instrumentarium KESR</a:t>
            </a:r>
            <a:endParaRPr lang="de-CH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>
              <a:buNone/>
            </a:pP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1547664" y="1412776"/>
            <a:ext cx="2592288" cy="504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Nicht behördliche Massnahmen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580112" y="1412776"/>
            <a:ext cx="2736304" cy="9864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Behördliche Massnahmen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27584" y="2420888"/>
            <a:ext cx="1872208" cy="98640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Eigene Vorsorge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059832" y="2420888"/>
            <a:ext cx="1800200" cy="9864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Massnahmen für Urteilsunfähige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27584" y="2132856"/>
            <a:ext cx="1872208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chemeClr val="tx1"/>
                </a:solidFill>
              </a:rPr>
              <a:t>Eigene Massnahmen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3059832" y="2132856"/>
            <a:ext cx="1800200" cy="2880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smtClean="0">
                <a:solidFill>
                  <a:schemeClr val="tx1"/>
                </a:solidFill>
              </a:rPr>
              <a:t>Gesetzl. Massnahmen</a:t>
            </a:r>
            <a:endParaRPr lang="de-CH" sz="1200" dirty="0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07504" y="3861048"/>
            <a:ext cx="1584176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VA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763688" y="3861048"/>
            <a:ext cx="144016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PV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71600" y="5373216"/>
            <a:ext cx="1944216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Partner-</a:t>
            </a:r>
            <a:r>
              <a:rPr lang="de-CH" sz="1600" dirty="0" err="1" smtClean="0">
                <a:solidFill>
                  <a:schemeClr val="tx1"/>
                </a:solidFill>
              </a:rPr>
              <a:t>vertretung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5076056" y="5373216"/>
            <a:ext cx="2016224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Pflege-</a:t>
            </a:r>
            <a:r>
              <a:rPr lang="de-CH" sz="1600" dirty="0" err="1" smtClean="0">
                <a:solidFill>
                  <a:schemeClr val="tx1"/>
                </a:solidFill>
              </a:rPr>
              <a:t>einrichtungen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987824" y="5373216"/>
            <a:ext cx="2016224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dirty="0" smtClean="0">
                <a:solidFill>
                  <a:schemeClr val="tx1"/>
                </a:solidFill>
              </a:rPr>
              <a:t>Vertretung bei med. Massnahmen</a:t>
            </a:r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4716016" y="3789040"/>
            <a:ext cx="144016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ZGB 392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156176" y="3789040"/>
            <a:ext cx="1656184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Beistand-</a:t>
            </a:r>
            <a:r>
              <a:rPr lang="de-CH" dirty="0" err="1" smtClean="0">
                <a:solidFill>
                  <a:schemeClr val="tx1"/>
                </a:solidFill>
              </a:rPr>
              <a:t>schaft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7812360" y="3789040"/>
            <a:ext cx="133164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FU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20" name="Gerade Verbindung mit Pfeil 19"/>
          <p:cNvCxnSpPr>
            <a:stCxn id="7" idx="2"/>
            <a:endCxn id="11" idx="0"/>
          </p:cNvCxnSpPr>
          <p:nvPr/>
        </p:nvCxnSpPr>
        <p:spPr>
          <a:xfrm flipH="1">
            <a:off x="899592" y="3407296"/>
            <a:ext cx="864096" cy="453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7" idx="2"/>
            <a:endCxn id="12" idx="0"/>
          </p:cNvCxnSpPr>
          <p:nvPr/>
        </p:nvCxnSpPr>
        <p:spPr>
          <a:xfrm>
            <a:off x="1763688" y="3407296"/>
            <a:ext cx="720080" cy="453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>
            <a:stCxn id="8" idx="2"/>
            <a:endCxn id="15" idx="0"/>
          </p:cNvCxnSpPr>
          <p:nvPr/>
        </p:nvCxnSpPr>
        <p:spPr>
          <a:xfrm>
            <a:off x="3959932" y="3407296"/>
            <a:ext cx="36004" cy="1965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8" idx="2"/>
            <a:endCxn id="13" idx="0"/>
          </p:cNvCxnSpPr>
          <p:nvPr/>
        </p:nvCxnSpPr>
        <p:spPr>
          <a:xfrm flipH="1">
            <a:off x="1943708" y="3407296"/>
            <a:ext cx="2016224" cy="1965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8" idx="2"/>
            <a:endCxn id="14" idx="0"/>
          </p:cNvCxnSpPr>
          <p:nvPr/>
        </p:nvCxnSpPr>
        <p:spPr>
          <a:xfrm>
            <a:off x="3959932" y="3407296"/>
            <a:ext cx="2124236" cy="19659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6" idx="2"/>
            <a:endCxn id="17" idx="0"/>
          </p:cNvCxnSpPr>
          <p:nvPr/>
        </p:nvCxnSpPr>
        <p:spPr>
          <a:xfrm>
            <a:off x="6948264" y="2399184"/>
            <a:ext cx="36004" cy="1389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6" idx="2"/>
            <a:endCxn id="16" idx="0"/>
          </p:cNvCxnSpPr>
          <p:nvPr/>
        </p:nvCxnSpPr>
        <p:spPr>
          <a:xfrm flipH="1">
            <a:off x="5436096" y="2399184"/>
            <a:ext cx="1512168" cy="1389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6" idx="2"/>
            <a:endCxn id="18" idx="0"/>
          </p:cNvCxnSpPr>
          <p:nvPr/>
        </p:nvCxnSpPr>
        <p:spPr>
          <a:xfrm>
            <a:off x="6948264" y="2399184"/>
            <a:ext cx="1529916" cy="1389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Pfeil nach rechts 20"/>
          <p:cNvSpPr/>
          <p:nvPr/>
        </p:nvSpPr>
        <p:spPr>
          <a:xfrm rot="18497237">
            <a:off x="-32121" y="5140576"/>
            <a:ext cx="1140728" cy="60929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209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2" y="332656"/>
            <a:ext cx="8990195" cy="508102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977072"/>
            <a:ext cx="3096344" cy="2717807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189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Bildlich …</a:t>
            </a:r>
            <a:endParaRPr lang="de-CH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9" y="1556793"/>
            <a:ext cx="5887797" cy="4195535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6156176" y="1556793"/>
            <a:ext cx="2808312" cy="1080119"/>
          </a:xfrm>
          <a:prstGeom prst="cloudCallout">
            <a:avLst>
              <a:gd name="adj1" fmla="val -40459"/>
              <a:gd name="adj2" fmla="val 8398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Also: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Nix "KESB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first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!!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3146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Sinn und Zweck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CH" dirty="0" err="1" smtClean="0"/>
              <a:t>Massnahmehierarchie</a:t>
            </a:r>
            <a:r>
              <a:rPr lang="de-CH" dirty="0" smtClean="0"/>
              <a:t> / Subsidiarität / "Privatisierter Erwachsenenschutz"</a:t>
            </a:r>
          </a:p>
          <a:p>
            <a:endParaRPr lang="de-CH" dirty="0"/>
          </a:p>
          <a:p>
            <a:r>
              <a:rPr lang="de-CH" dirty="0" smtClean="0"/>
              <a:t>Alt und jung / verheiratet oder ledig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 smtClean="0"/>
              <a:t>Do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yourself</a:t>
            </a:r>
            <a:r>
              <a:rPr lang="de-CH" dirty="0" smtClean="0"/>
              <a:t> !   Hilf dir selbst, …</a:t>
            </a:r>
          </a:p>
          <a:p>
            <a:pPr marL="0" indent="0">
              <a:buNone/>
            </a:pPr>
            <a:r>
              <a:rPr lang="de-CH" sz="2400" dirty="0"/>
              <a:t> </a:t>
            </a:r>
            <a:r>
              <a:rPr lang="de-CH" sz="2400" dirty="0" smtClean="0"/>
              <a:t>      (Persönliches </a:t>
            </a:r>
            <a:r>
              <a:rPr lang="de-CH" sz="2400" dirty="0" err="1" smtClean="0"/>
              <a:t>Risk</a:t>
            </a:r>
            <a:r>
              <a:rPr lang="de-CH" sz="2400" dirty="0" smtClean="0"/>
              <a:t> Management / personal </a:t>
            </a:r>
            <a:r>
              <a:rPr lang="de-CH" sz="2400" dirty="0" err="1" smtClean="0"/>
              <a:t>planning</a:t>
            </a:r>
            <a:r>
              <a:rPr lang="de-CH" sz="2400" dirty="0" smtClean="0"/>
              <a:t>)</a:t>
            </a:r>
          </a:p>
          <a:p>
            <a:endParaRPr lang="de-CH" dirty="0"/>
          </a:p>
          <a:p>
            <a:r>
              <a:rPr lang="de-CH" dirty="0" smtClean="0"/>
              <a:t>Selbstverantwortung</a:t>
            </a:r>
          </a:p>
          <a:p>
            <a:pPr marL="0" indent="0">
              <a:buNone/>
            </a:pPr>
            <a:r>
              <a:rPr lang="de-CH" dirty="0" smtClean="0"/>
              <a:t>     </a:t>
            </a:r>
            <a:r>
              <a:rPr lang="de-CH" sz="2400" dirty="0" smtClean="0"/>
              <a:t>(</a:t>
            </a:r>
            <a:r>
              <a:rPr lang="de-CH" sz="2400" dirty="0" err="1" smtClean="0"/>
              <a:t>Mind</a:t>
            </a:r>
            <a:r>
              <a:rPr lang="de-CH" sz="2400" dirty="0" smtClean="0"/>
              <a:t> </a:t>
            </a:r>
            <a:r>
              <a:rPr lang="de-CH" sz="2400" dirty="0" err="1" smtClean="0"/>
              <a:t>the</a:t>
            </a:r>
            <a:r>
              <a:rPr lang="de-CH" sz="2400" dirty="0" smtClean="0"/>
              <a:t> </a:t>
            </a:r>
            <a:r>
              <a:rPr lang="de-CH" sz="2400" dirty="0" err="1" smtClean="0"/>
              <a:t>gap</a:t>
            </a:r>
            <a:r>
              <a:rPr lang="de-CH" sz="2400" dirty="0" smtClean="0"/>
              <a:t>!)</a:t>
            </a:r>
          </a:p>
          <a:p>
            <a:endParaRPr lang="de-CH" dirty="0" smtClean="0"/>
          </a:p>
          <a:p>
            <a:r>
              <a:rPr lang="de-CH" dirty="0" smtClean="0"/>
              <a:t>Autonom </a:t>
            </a:r>
            <a:r>
              <a:rPr lang="de-CH" dirty="0"/>
              <a:t>moderierte Fremdbestimmung ?</a:t>
            </a:r>
          </a:p>
          <a:p>
            <a:endParaRPr lang="de-CH" dirty="0"/>
          </a:p>
          <a:p>
            <a:r>
              <a:rPr lang="de-CH" dirty="0" smtClean="0"/>
              <a:t>Vermeiden einer Abhängigkeit vom Staat ? Von Angehörigen?</a:t>
            </a:r>
          </a:p>
          <a:p>
            <a:endParaRPr lang="de-CH" dirty="0"/>
          </a:p>
          <a:p>
            <a:r>
              <a:rPr lang="de-CH" dirty="0" smtClean="0"/>
              <a:t>"</a:t>
            </a:r>
            <a:r>
              <a:rPr lang="de-CH" dirty="0" err="1" smtClean="0"/>
              <a:t>Vorlass</a:t>
            </a:r>
            <a:r>
              <a:rPr lang="de-CH" dirty="0" smtClean="0"/>
              <a:t>"-Regelung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716" y="1906750"/>
            <a:ext cx="1899702" cy="100002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999" y="2734261"/>
            <a:ext cx="1072849" cy="1977470"/>
          </a:xfrm>
          <a:prstGeom prst="rect">
            <a:avLst/>
          </a:prstGeom>
        </p:spPr>
      </p:pic>
      <p:sp>
        <p:nvSpPr>
          <p:cNvPr id="8" name="Interaktive Schaltfläche: Hilfe 7">
            <a:hlinkClick r:id="" action="ppaction://noaction" highlightClick="1"/>
          </p:cNvPr>
          <p:cNvSpPr/>
          <p:nvPr/>
        </p:nvSpPr>
        <p:spPr>
          <a:xfrm>
            <a:off x="5940152" y="3930180"/>
            <a:ext cx="270653" cy="43434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915" y="3293212"/>
            <a:ext cx="792088" cy="90849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2174">
            <a:off x="4058068" y="3226148"/>
            <a:ext cx="670733" cy="1042626"/>
          </a:xfrm>
          <a:prstGeom prst="rect">
            <a:avLst/>
          </a:prstGeom>
        </p:spPr>
      </p:pic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cxnSp>
        <p:nvCxnSpPr>
          <p:cNvPr id="12" name="Gewinkelter Verbinder 11"/>
          <p:cNvCxnSpPr/>
          <p:nvPr/>
        </p:nvCxnSpPr>
        <p:spPr>
          <a:xfrm flipV="1">
            <a:off x="5220072" y="3863181"/>
            <a:ext cx="1278765" cy="573931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10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Vorab: Etwas Statistik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44824"/>
            <a:ext cx="8943996" cy="2376264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yvobiderbost - 25.8.2023</a:t>
            </a:r>
            <a:endParaRPr lang="de-CH"/>
          </a:p>
        </p:txBody>
      </p:sp>
      <p:sp>
        <p:nvSpPr>
          <p:cNvPr id="6" name="Freihandform 5"/>
          <p:cNvSpPr/>
          <p:nvPr/>
        </p:nvSpPr>
        <p:spPr>
          <a:xfrm>
            <a:off x="8551985" y="3785163"/>
            <a:ext cx="363719" cy="159652"/>
          </a:xfrm>
          <a:custGeom>
            <a:avLst/>
            <a:gdLst>
              <a:gd name="connsiteX0" fmla="*/ 222738 w 363719"/>
              <a:gd name="connsiteY0" fmla="*/ 1391 h 159652"/>
              <a:gd name="connsiteX1" fmla="*/ 64477 w 363719"/>
              <a:gd name="connsiteY1" fmla="*/ 18975 h 159652"/>
              <a:gd name="connsiteX2" fmla="*/ 46892 w 363719"/>
              <a:gd name="connsiteY2" fmla="*/ 30699 h 159652"/>
              <a:gd name="connsiteX3" fmla="*/ 29307 w 363719"/>
              <a:gd name="connsiteY3" fmla="*/ 48283 h 159652"/>
              <a:gd name="connsiteX4" fmla="*/ 23446 w 363719"/>
              <a:gd name="connsiteY4" fmla="*/ 65868 h 159652"/>
              <a:gd name="connsiteX5" fmla="*/ 29307 w 363719"/>
              <a:gd name="connsiteY5" fmla="*/ 112760 h 159652"/>
              <a:gd name="connsiteX6" fmla="*/ 41030 w 363719"/>
              <a:gd name="connsiteY6" fmla="*/ 130345 h 159652"/>
              <a:gd name="connsiteX7" fmla="*/ 99646 w 363719"/>
              <a:gd name="connsiteY7" fmla="*/ 159652 h 159652"/>
              <a:gd name="connsiteX8" fmla="*/ 164123 w 363719"/>
              <a:gd name="connsiteY8" fmla="*/ 153791 h 159652"/>
              <a:gd name="connsiteX9" fmla="*/ 199292 w 363719"/>
              <a:gd name="connsiteY9" fmla="*/ 142068 h 159652"/>
              <a:gd name="connsiteX10" fmla="*/ 246184 w 363719"/>
              <a:gd name="connsiteY10" fmla="*/ 124483 h 159652"/>
              <a:gd name="connsiteX11" fmla="*/ 281353 w 363719"/>
              <a:gd name="connsiteY11" fmla="*/ 95175 h 159652"/>
              <a:gd name="connsiteX12" fmla="*/ 281353 w 363719"/>
              <a:gd name="connsiteY12" fmla="*/ 36560 h 159652"/>
              <a:gd name="connsiteX13" fmla="*/ 228600 w 363719"/>
              <a:gd name="connsiteY13" fmla="*/ 13114 h 159652"/>
              <a:gd name="connsiteX14" fmla="*/ 211015 w 363719"/>
              <a:gd name="connsiteY14" fmla="*/ 7252 h 159652"/>
              <a:gd name="connsiteX15" fmla="*/ 111369 w 363719"/>
              <a:gd name="connsiteY15" fmla="*/ 18975 h 159652"/>
              <a:gd name="connsiteX16" fmla="*/ 93784 w 363719"/>
              <a:gd name="connsiteY16" fmla="*/ 30699 h 159652"/>
              <a:gd name="connsiteX17" fmla="*/ 41030 w 363719"/>
              <a:gd name="connsiteY17" fmla="*/ 77591 h 159652"/>
              <a:gd name="connsiteX18" fmla="*/ 0 w 363719"/>
              <a:gd name="connsiteY18" fmla="*/ 106899 h 159652"/>
              <a:gd name="connsiteX19" fmla="*/ 17584 w 363719"/>
              <a:gd name="connsiteY19" fmla="*/ 142068 h 159652"/>
              <a:gd name="connsiteX20" fmla="*/ 52753 w 363719"/>
              <a:gd name="connsiteY20" fmla="*/ 153791 h 159652"/>
              <a:gd name="connsiteX21" fmla="*/ 234461 w 363719"/>
              <a:gd name="connsiteY21" fmla="*/ 147929 h 159652"/>
              <a:gd name="connsiteX22" fmla="*/ 293077 w 363719"/>
              <a:gd name="connsiteY22" fmla="*/ 136206 h 159652"/>
              <a:gd name="connsiteX23" fmla="*/ 357553 w 363719"/>
              <a:gd name="connsiteY23" fmla="*/ 124483 h 159652"/>
              <a:gd name="connsiteX24" fmla="*/ 357553 w 363719"/>
              <a:gd name="connsiteY24" fmla="*/ 83452 h 159652"/>
              <a:gd name="connsiteX25" fmla="*/ 345830 w 363719"/>
              <a:gd name="connsiteY25" fmla="*/ 65868 h 159652"/>
              <a:gd name="connsiteX26" fmla="*/ 310661 w 363719"/>
              <a:gd name="connsiteY26" fmla="*/ 65868 h 15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3719" h="159652">
                <a:moveTo>
                  <a:pt x="222738" y="1391"/>
                </a:moveTo>
                <a:cubicBezTo>
                  <a:pt x="123552" y="5703"/>
                  <a:pt x="119538" y="-12489"/>
                  <a:pt x="64477" y="18975"/>
                </a:cubicBezTo>
                <a:cubicBezTo>
                  <a:pt x="58360" y="22470"/>
                  <a:pt x="52304" y="26189"/>
                  <a:pt x="46892" y="30699"/>
                </a:cubicBezTo>
                <a:cubicBezTo>
                  <a:pt x="40524" y="36006"/>
                  <a:pt x="35169" y="42422"/>
                  <a:pt x="29307" y="48283"/>
                </a:cubicBezTo>
                <a:cubicBezTo>
                  <a:pt x="27353" y="54145"/>
                  <a:pt x="23446" y="59689"/>
                  <a:pt x="23446" y="65868"/>
                </a:cubicBezTo>
                <a:cubicBezTo>
                  <a:pt x="23446" y="81620"/>
                  <a:pt x="25162" y="97563"/>
                  <a:pt x="29307" y="112760"/>
                </a:cubicBezTo>
                <a:cubicBezTo>
                  <a:pt x="31161" y="119557"/>
                  <a:pt x="35728" y="125706"/>
                  <a:pt x="41030" y="130345"/>
                </a:cubicBezTo>
                <a:cubicBezTo>
                  <a:pt x="68945" y="154770"/>
                  <a:pt x="70512" y="152369"/>
                  <a:pt x="99646" y="159652"/>
                </a:cubicBezTo>
                <a:cubicBezTo>
                  <a:pt x="121138" y="157698"/>
                  <a:pt x="142870" y="157541"/>
                  <a:pt x="164123" y="153791"/>
                </a:cubicBezTo>
                <a:cubicBezTo>
                  <a:pt x="176292" y="151644"/>
                  <a:pt x="199292" y="142068"/>
                  <a:pt x="199292" y="142068"/>
                </a:cubicBezTo>
                <a:cubicBezTo>
                  <a:pt x="253337" y="106039"/>
                  <a:pt x="170131" y="158285"/>
                  <a:pt x="246184" y="124483"/>
                </a:cubicBezTo>
                <a:cubicBezTo>
                  <a:pt x="258728" y="118908"/>
                  <a:pt x="271391" y="105138"/>
                  <a:pt x="281353" y="95175"/>
                </a:cubicBezTo>
                <a:cubicBezTo>
                  <a:pt x="288859" y="72659"/>
                  <a:pt x="294183" y="65427"/>
                  <a:pt x="281353" y="36560"/>
                </a:cubicBezTo>
                <a:cubicBezTo>
                  <a:pt x="276507" y="25655"/>
                  <a:pt x="230073" y="13605"/>
                  <a:pt x="228600" y="13114"/>
                </a:cubicBezTo>
                <a:lnTo>
                  <a:pt x="211015" y="7252"/>
                </a:lnTo>
                <a:cubicBezTo>
                  <a:pt x="204134" y="7781"/>
                  <a:pt x="135069" y="8818"/>
                  <a:pt x="111369" y="18975"/>
                </a:cubicBezTo>
                <a:cubicBezTo>
                  <a:pt x="104894" y="21750"/>
                  <a:pt x="99420" y="26472"/>
                  <a:pt x="93784" y="30699"/>
                </a:cubicBezTo>
                <a:cubicBezTo>
                  <a:pt x="34462" y="75192"/>
                  <a:pt x="92216" y="32804"/>
                  <a:pt x="41030" y="77591"/>
                </a:cubicBezTo>
                <a:cubicBezTo>
                  <a:pt x="29405" y="87763"/>
                  <a:pt x="13124" y="98149"/>
                  <a:pt x="0" y="106899"/>
                </a:cubicBezTo>
                <a:cubicBezTo>
                  <a:pt x="3194" y="116481"/>
                  <a:pt x="8015" y="136088"/>
                  <a:pt x="17584" y="142068"/>
                </a:cubicBezTo>
                <a:cubicBezTo>
                  <a:pt x="28063" y="148617"/>
                  <a:pt x="52753" y="153791"/>
                  <a:pt x="52753" y="153791"/>
                </a:cubicBezTo>
                <a:cubicBezTo>
                  <a:pt x="113322" y="151837"/>
                  <a:pt x="174022" y="152351"/>
                  <a:pt x="234461" y="147929"/>
                </a:cubicBezTo>
                <a:cubicBezTo>
                  <a:pt x="254333" y="146475"/>
                  <a:pt x="273422" y="139481"/>
                  <a:pt x="293077" y="136206"/>
                </a:cubicBezTo>
                <a:cubicBezTo>
                  <a:pt x="338073" y="128707"/>
                  <a:pt x="316592" y="132676"/>
                  <a:pt x="357553" y="124483"/>
                </a:cubicBezTo>
                <a:cubicBezTo>
                  <a:pt x="364199" y="104548"/>
                  <a:pt x="367214" y="105993"/>
                  <a:pt x="357553" y="83452"/>
                </a:cubicBezTo>
                <a:cubicBezTo>
                  <a:pt x="354778" y="76977"/>
                  <a:pt x="352426" y="68341"/>
                  <a:pt x="345830" y="65868"/>
                </a:cubicBezTo>
                <a:cubicBezTo>
                  <a:pt x="334853" y="61752"/>
                  <a:pt x="322384" y="65868"/>
                  <a:pt x="310661" y="65868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7584696"/>
      </p:ext>
    </p:extLst>
  </p:cSld>
  <p:clrMapOvr>
    <a:masterClrMapping/>
  </p:clrMapOvr>
</p:sld>
</file>

<file path=ppt/theme/theme1.xml><?xml version="1.0" encoding="utf-8"?>
<a:theme xmlns:a="http://schemas.openxmlformats.org/drawingml/2006/main" name="Stadt Zürich">
  <a:themeElements>
    <a:clrScheme name="Stadt Zueri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FF0000"/>
      </a:accent2>
      <a:accent3>
        <a:srgbClr val="00FF00"/>
      </a:accent3>
      <a:accent4>
        <a:srgbClr val="008000"/>
      </a:accent4>
      <a:accent5>
        <a:srgbClr val="9999FF"/>
      </a:accent5>
      <a:accent6>
        <a:srgbClr val="FFFF00"/>
      </a:accent6>
      <a:hlink>
        <a:srgbClr val="0000BF"/>
      </a:hlink>
      <a:folHlink>
        <a:srgbClr val="800080"/>
      </a:folHlink>
    </a:clrScheme>
    <a:fontScheme name="Stadt Zue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dt Zürich">
  <a:themeElements>
    <a:clrScheme name="Stadt Zueri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FF0000"/>
      </a:accent2>
      <a:accent3>
        <a:srgbClr val="00FF00"/>
      </a:accent3>
      <a:accent4>
        <a:srgbClr val="008000"/>
      </a:accent4>
      <a:accent5>
        <a:srgbClr val="9999FF"/>
      </a:accent5>
      <a:accent6>
        <a:srgbClr val="FFFF00"/>
      </a:accent6>
      <a:hlink>
        <a:srgbClr val="0000BF"/>
      </a:hlink>
      <a:folHlink>
        <a:srgbClr val="800080"/>
      </a:folHlink>
    </a:clrScheme>
    <a:fontScheme name="Stadt Zue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Stadt Zueri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FF0000"/>
      </a:accent2>
      <a:accent3>
        <a:srgbClr val="00FF00"/>
      </a:accent3>
      <a:accent4>
        <a:srgbClr val="008000"/>
      </a:accent4>
      <a:accent5>
        <a:srgbClr val="9999FF"/>
      </a:accent5>
      <a:accent6>
        <a:srgbClr val="FFFF00"/>
      </a:accent6>
      <a:hlink>
        <a:srgbClr val="0000BF"/>
      </a:hlink>
      <a:folHlink>
        <a:srgbClr val="800080"/>
      </a:folHlink>
    </a:clrScheme>
    <a:fontScheme name="Stadt Zue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tadt Zürich">
  <a:themeElements>
    <a:clrScheme name="Stadt Zueri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FF0000"/>
      </a:accent2>
      <a:accent3>
        <a:srgbClr val="00FF00"/>
      </a:accent3>
      <a:accent4>
        <a:srgbClr val="008000"/>
      </a:accent4>
      <a:accent5>
        <a:srgbClr val="9999FF"/>
      </a:accent5>
      <a:accent6>
        <a:srgbClr val="FFFF00"/>
      </a:accent6>
      <a:hlink>
        <a:srgbClr val="0000BF"/>
      </a:hlink>
      <a:folHlink>
        <a:srgbClr val="800080"/>
      </a:folHlink>
    </a:clrScheme>
    <a:fontScheme name="Stadt Zue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lank">
  <a:themeElements>
    <a:clrScheme name="Stadt Zuerich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FF0000"/>
      </a:accent2>
      <a:accent3>
        <a:srgbClr val="00FF00"/>
      </a:accent3>
      <a:accent4>
        <a:srgbClr val="008000"/>
      </a:accent4>
      <a:accent5>
        <a:srgbClr val="9999FF"/>
      </a:accent5>
      <a:accent6>
        <a:srgbClr val="FFFF00"/>
      </a:accent6>
      <a:hlink>
        <a:srgbClr val="0000BF"/>
      </a:hlink>
      <a:folHlink>
        <a:srgbClr val="800080"/>
      </a:folHlink>
    </a:clrScheme>
    <a:fontScheme name="Stadt Zueric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766</Words>
  <Application>Microsoft Office PowerPoint</Application>
  <PresentationFormat>Bildschirmpräsentation (4:3)</PresentationFormat>
  <Paragraphs>224</Paragraphs>
  <Slides>28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28</vt:i4>
      </vt:variant>
    </vt:vector>
  </HeadingPairs>
  <TitlesOfParts>
    <vt:vector size="38" baseType="lpstr">
      <vt:lpstr>Arial</vt:lpstr>
      <vt:lpstr>Brush Script MT</vt:lpstr>
      <vt:lpstr>Calibri</vt:lpstr>
      <vt:lpstr>Courier New</vt:lpstr>
      <vt:lpstr>Wingdings</vt:lpstr>
      <vt:lpstr>Stadt Zürich</vt:lpstr>
      <vt:lpstr>1_Stadt Zürich</vt:lpstr>
      <vt:lpstr>blank</vt:lpstr>
      <vt:lpstr>2_Stadt Zürich</vt:lpstr>
      <vt:lpstr>1_blank</vt:lpstr>
      <vt:lpstr>Die vorsorgebeauftragte Person   </vt:lpstr>
      <vt:lpstr>Vox populi …</vt:lpstr>
      <vt:lpstr>PowerPoint-Präsentation</vt:lpstr>
      <vt:lpstr>PowerPoint-Präsentation</vt:lpstr>
      <vt:lpstr>Instrumentarium KESR</vt:lpstr>
      <vt:lpstr>PowerPoint-Präsentation</vt:lpstr>
      <vt:lpstr>Bildlich …</vt:lpstr>
      <vt:lpstr>Sinn und Zweck</vt:lpstr>
      <vt:lpstr>Vorab: Etwas Statistik</vt:lpstr>
      <vt:lpstr>Eigene Vorsorge / Vorsorgeauftrag (ZGB 360) </vt:lpstr>
      <vt:lpstr>Wen also?</vt:lpstr>
      <vt:lpstr>Vorsorgebeauftragt (1)</vt:lpstr>
      <vt:lpstr> Vorsorgebeauftragt (2)</vt:lpstr>
      <vt:lpstr>Was gibt es zu tun ?</vt:lpstr>
      <vt:lpstr>Der Auftrag (ZGB 360 I)</vt:lpstr>
      <vt:lpstr>Schranken</vt:lpstr>
      <vt:lpstr>Weiteres</vt:lpstr>
      <vt:lpstr>KESB: Einschreiten</vt:lpstr>
      <vt:lpstr>Praxistipps / "Fallstricke" Grenzen des VA oder: "Wie man es der vorsorgebeauftragten Person schwer macht?"</vt:lpstr>
      <vt:lpstr>a) Umsetzbarkeit !</vt:lpstr>
      <vt:lpstr>b) Inhaltliche Unklarheiten / "Grenzen"</vt:lpstr>
      <vt:lpstr>c) Entschädigung</vt:lpstr>
      <vt:lpstr>d) Familienstreit</vt:lpstr>
      <vt:lpstr>e) Aufbewahrung</vt:lpstr>
      <vt:lpstr>Exkurs: VA       Beistandschaft</vt:lpstr>
      <vt:lpstr>Und zum Schluss hoffe ich, dass es nicht mehr so aussieht …</vt:lpstr>
      <vt:lpstr>…, sondern so:</vt:lpstr>
      <vt:lpstr> </vt:lpstr>
    </vt:vector>
  </TitlesOfParts>
  <Company>Stadt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KESB</dc:title>
  <dc:creator>Yvo Biderbost (kebbgovy)</dc:creator>
  <cp:lastModifiedBy>Yvo Biderbost (kebbgovy)</cp:lastModifiedBy>
  <cp:revision>276</cp:revision>
  <cp:lastPrinted>2023-03-22T16:23:49Z</cp:lastPrinted>
  <dcterms:created xsi:type="dcterms:W3CDTF">2017-08-30T06:01:22Z</dcterms:created>
  <dcterms:modified xsi:type="dcterms:W3CDTF">2023-07-29T12:13:08Z</dcterms:modified>
</cp:coreProperties>
</file>