
<file path=[Content_Types].xml><?xml version="1.0" encoding="utf-8"?>
<Types xmlns="http://schemas.openxmlformats.org/package/2006/content-types">
  <Default Extension="bin"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media/image3.bin" ContentType="image/jpeg"/>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20"/>
  </p:notesMasterIdLst>
  <p:handoutMasterIdLst>
    <p:handoutMasterId r:id="rId21"/>
  </p:handoutMasterIdLst>
  <p:sldIdLst>
    <p:sldId id="594" r:id="rId3"/>
    <p:sldId id="595" r:id="rId4"/>
    <p:sldId id="597" r:id="rId5"/>
    <p:sldId id="258" r:id="rId6"/>
    <p:sldId id="600" r:id="rId7"/>
    <p:sldId id="601" r:id="rId8"/>
    <p:sldId id="602" r:id="rId9"/>
    <p:sldId id="603" r:id="rId10"/>
    <p:sldId id="604" r:id="rId11"/>
    <p:sldId id="605" r:id="rId12"/>
    <p:sldId id="606" r:id="rId13"/>
    <p:sldId id="607" r:id="rId14"/>
    <p:sldId id="608" r:id="rId15"/>
    <p:sldId id="609" r:id="rId16"/>
    <p:sldId id="610" r:id="rId17"/>
    <p:sldId id="596" r:id="rId18"/>
    <p:sldId id="593" r:id="rId19"/>
  </p:sldIdLst>
  <p:sldSz cx="10944225"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62" autoAdjust="0"/>
    <p:restoredTop sz="94660"/>
  </p:normalViewPr>
  <p:slideViewPr>
    <p:cSldViewPr snapToGrid="0" showGuides="1">
      <p:cViewPr varScale="1">
        <p:scale>
          <a:sx n="128" d="100"/>
          <a:sy n="128" d="100"/>
        </p:scale>
        <p:origin x="184" y="688"/>
      </p:cViewPr>
      <p:guideLst/>
    </p:cSldViewPr>
  </p:slideViewPr>
  <p:notesTextViewPr>
    <p:cViewPr>
      <p:scale>
        <a:sx n="1" d="1"/>
        <a:sy n="1" d="1"/>
      </p:scale>
      <p:origin x="0" y="0"/>
    </p:cViewPr>
  </p:notesTextViewPr>
  <p:sorterViewPr>
    <p:cViewPr>
      <p:scale>
        <a:sx n="107" d="100"/>
        <a:sy n="107" d="100"/>
      </p:scale>
      <p:origin x="0" y="0"/>
    </p:cViewPr>
  </p:sorterViewPr>
  <p:notesViewPr>
    <p:cSldViewPr snapToGrid="0" showGuides="1">
      <p:cViewPr varScale="1">
        <p:scale>
          <a:sx n="120" d="100"/>
          <a:sy n="120" d="100"/>
        </p:scale>
        <p:origin x="4104" y="12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B3D75AFC-8523-4A8C-B7F9-14975E06416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a:extLst>
              <a:ext uri="{FF2B5EF4-FFF2-40B4-BE49-F238E27FC236}">
                <a16:creationId xmlns:a16="http://schemas.microsoft.com/office/drawing/2014/main" id="{010C5F37-9EAE-42C6-8B79-796F88FC18A2}"/>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A23CB64-7ED2-413E-92E5-9E5ECDDC5653}" type="datetimeFigureOut">
              <a:rPr lang="de-CH"/>
              <a:t>17.07.23</a:t>
            </a:fld>
            <a:endParaRPr lang="de-CH"/>
          </a:p>
        </p:txBody>
      </p:sp>
      <p:sp>
        <p:nvSpPr>
          <p:cNvPr id="4" name="Fußzeilenplatzhalter 3">
            <a:extLst>
              <a:ext uri="{FF2B5EF4-FFF2-40B4-BE49-F238E27FC236}">
                <a16:creationId xmlns:a16="http://schemas.microsoft.com/office/drawing/2014/main" id="{E3DF79E1-529E-4946-A158-7767C24D0F5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5" name="Foliennummernplatzhalter 4">
            <a:extLst>
              <a:ext uri="{FF2B5EF4-FFF2-40B4-BE49-F238E27FC236}">
                <a16:creationId xmlns:a16="http://schemas.microsoft.com/office/drawing/2014/main" id="{13D8A2B9-091D-462C-86C8-F4BBAA36461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77E85DD-9B08-498C-ABCE-CE60654D0F7C}" type="slidenum">
              <a:rPr lang="de-CH"/>
              <a:t>‹Nr.›</a:t>
            </a:fld>
            <a:endParaRPr lang="de-CH"/>
          </a:p>
        </p:txBody>
      </p:sp>
    </p:spTree>
    <p:extLst>
      <p:ext uri="{BB962C8B-B14F-4D97-AF65-F5344CB8AC3E}">
        <p14:creationId xmlns:p14="http://schemas.microsoft.com/office/powerpoint/2010/main" val="33133065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CH"/>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A5ABEF-1649-414E-9F1A-4DEFB4FDA52D}" type="datetimeFigureOut">
              <a:rPr lang="de-CH"/>
              <a:t>17.07.23</a:t>
            </a:fld>
            <a:endParaRPr lang="de-CH"/>
          </a:p>
        </p:txBody>
      </p:sp>
      <p:sp>
        <p:nvSpPr>
          <p:cNvPr id="4" name="Folienbildplatzhalter 3"/>
          <p:cNvSpPr>
            <a:spLocks noGrp="1" noRot="1" noChangeAspect="1"/>
          </p:cNvSpPr>
          <p:nvPr>
            <p:ph type="sldImg" idx="2"/>
          </p:nvPr>
        </p:nvSpPr>
        <p:spPr>
          <a:xfrm>
            <a:off x="966788" y="1143000"/>
            <a:ext cx="4924425" cy="3086100"/>
          </a:xfrm>
          <a:prstGeom prst="rect">
            <a:avLst/>
          </a:prstGeom>
          <a:noFill/>
          <a:ln w="12700">
            <a:solidFill>
              <a:prstClr val="black"/>
            </a:solidFill>
          </a:ln>
        </p:spPr>
        <p:txBody>
          <a:bodyPr vert="horz" lIns="91440" tIns="45720" rIns="91440" bIns="45720" rtlCol="0" anchor="ctr"/>
          <a:lstStyle/>
          <a:p>
            <a:endParaRPr lang="de-CH"/>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CH"/>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3DBF93-C8C6-4EB3-9999-BD39A0010D16}" type="slidenum">
              <a:rPr lang="de-CH"/>
              <a:t>‹Nr.›</a:t>
            </a:fld>
            <a:endParaRPr lang="de-CH"/>
          </a:p>
        </p:txBody>
      </p:sp>
    </p:spTree>
    <p:extLst>
      <p:ext uri="{BB962C8B-B14F-4D97-AF65-F5344CB8AC3E}">
        <p14:creationId xmlns:p14="http://schemas.microsoft.com/office/powerpoint/2010/main" val="2959057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bin"/><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2" name="Titel 1" descr="&lt;Einzelfelder_Präsentationstitel&gt;">
            <a:extLst>
              <a:ext uri="{FF2B5EF4-FFF2-40B4-BE49-F238E27FC236}">
                <a16:creationId xmlns:a16="http://schemas.microsoft.com/office/drawing/2014/main" id="{21F5C175-5CDD-4119-8E88-D19A21B9E10B}"/>
              </a:ext>
            </a:extLst>
          </p:cNvPr>
          <p:cNvSpPr>
            <a:spLocks noGrp="1"/>
          </p:cNvSpPr>
          <p:nvPr>
            <p:ph type="ctrTitle"/>
          </p:nvPr>
        </p:nvSpPr>
        <p:spPr>
          <a:xfrm>
            <a:off x="5519002" y="1448313"/>
            <a:ext cx="5066448" cy="2713997"/>
          </a:xfrm>
        </p:spPr>
        <p:txBody>
          <a:bodyPr anchor="t" anchorCtr="0"/>
          <a:lstStyle>
            <a:lvl1pPr algn="l">
              <a:defRPr sz="3800" spc="50" baseline="0"/>
            </a:lvl1pPr>
          </a:lstStyle>
          <a:p>
            <a:endParaRPr lang="de-CH" dirty="0"/>
          </a:p>
        </p:txBody>
      </p:sp>
      <p:sp>
        <p:nvSpPr>
          <p:cNvPr id="3" name="Untertitel 2" descr="&lt;Mitarbeitende_Ersteller_Mitarbeitende_Fakultaet&gt;&#10;&#10;&lt;mitarbeitende_ersteller_mitarbeitende_institut&gt;">
            <a:extLst>
              <a:ext uri="{FF2B5EF4-FFF2-40B4-BE49-F238E27FC236}">
                <a16:creationId xmlns:a16="http://schemas.microsoft.com/office/drawing/2014/main" id="{BBD95983-37AF-4025-91FE-CAC128DFA31F}"/>
              </a:ext>
            </a:extLst>
          </p:cNvPr>
          <p:cNvSpPr>
            <a:spLocks noGrp="1"/>
          </p:cNvSpPr>
          <p:nvPr>
            <p:ph type="subTitle" idx="1" hasCustomPrompt="1"/>
          </p:nvPr>
        </p:nvSpPr>
        <p:spPr>
          <a:xfrm>
            <a:off x="5543550" y="368299"/>
            <a:ext cx="5040000" cy="684213"/>
          </a:xfrm>
        </p:spPr>
        <p:txBody>
          <a:bodyPr tIns="18000"/>
          <a:lstStyle>
            <a:lvl1pPr marL="0" indent="0" algn="l">
              <a:buNone/>
              <a:defRPr sz="1000" b="1" cap="all" spc="50" baseline="0"/>
            </a:lvl1pPr>
            <a:lvl2pPr marL="410428" indent="0" algn="ctr">
              <a:buNone/>
              <a:defRPr sz="1795"/>
            </a:lvl2pPr>
            <a:lvl3pPr marL="820857" indent="0" algn="ctr">
              <a:buNone/>
              <a:defRPr sz="1616"/>
            </a:lvl3pPr>
            <a:lvl4pPr marL="1231285" indent="0" algn="ctr">
              <a:buNone/>
              <a:defRPr sz="1436"/>
            </a:lvl4pPr>
            <a:lvl5pPr marL="1641714" indent="0" algn="ctr">
              <a:buNone/>
              <a:defRPr sz="1436"/>
            </a:lvl5pPr>
            <a:lvl6pPr marL="2052142" indent="0" algn="ctr">
              <a:buNone/>
              <a:defRPr sz="1436"/>
            </a:lvl6pPr>
            <a:lvl7pPr marL="2462571" indent="0" algn="ctr">
              <a:buNone/>
              <a:defRPr sz="1436"/>
            </a:lvl7pPr>
            <a:lvl8pPr marL="2872999" indent="0" algn="ctr">
              <a:buNone/>
              <a:defRPr sz="1436"/>
            </a:lvl8pPr>
            <a:lvl9pPr marL="3283428" indent="0" algn="ctr">
              <a:buNone/>
              <a:defRPr sz="1436"/>
            </a:lvl9pPr>
          </a:lstStyle>
          <a:p>
            <a:r>
              <a:rPr lang="de-DE" dirty="0"/>
              <a:t>Rechtswissenschaftliche Fakultät
</a:t>
            </a:r>
            <a:endParaRPr lang="de-CH" dirty="0"/>
          </a:p>
        </p:txBody>
      </p:sp>
      <p:pic>
        <p:nvPicPr>
          <p:cNvPr id="5" name="Grafik 4">
            <a:extLst>
              <a:ext uri="{FF2B5EF4-FFF2-40B4-BE49-F238E27FC236}">
                <a16:creationId xmlns:a16="http://schemas.microsoft.com/office/drawing/2014/main" id="{994F14CC-4D14-46F5-B520-ADCE2CD58B63}"/>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1431" y="327724"/>
            <a:ext cx="2419350" cy="742950"/>
          </a:xfrm>
          <a:prstGeom prst="rect">
            <a:avLst/>
          </a:prstGeom>
        </p:spPr>
      </p:pic>
      <p:sp>
        <p:nvSpPr>
          <p:cNvPr id="19" name="Fußzeilenplatzhalter 18" descr="&lt;Mitarbeitende_Ersteller_Mitarbeitende_Titelmitname&gt;">
            <a:extLst>
              <a:ext uri="{FF2B5EF4-FFF2-40B4-BE49-F238E27FC236}">
                <a16:creationId xmlns:a16="http://schemas.microsoft.com/office/drawing/2014/main" id="{45DABE74-37F5-49AB-932A-B5B1BF776CD0}"/>
              </a:ext>
            </a:extLst>
          </p:cNvPr>
          <p:cNvSpPr>
            <a:spLocks noGrp="1"/>
          </p:cNvSpPr>
          <p:nvPr>
            <p:ph type="ftr" sz="quarter" idx="11"/>
          </p:nvPr>
        </p:nvSpPr>
        <p:spPr>
          <a:xfrm>
            <a:off x="5543550" y="4258800"/>
            <a:ext cx="5040000" cy="216000"/>
          </a:xfrm>
        </p:spPr>
        <p:txBody>
          <a:bodyPr bIns="0" anchor="t" anchorCtr="0"/>
          <a:lstStyle>
            <a:lvl1pPr>
              <a:defRPr lang="de-CH" sz="1010" b="1" kern="1200" cap="small" spc="50" baseline="0" dirty="0">
                <a:solidFill>
                  <a:srgbClr val="000000"/>
                </a:solidFill>
                <a:latin typeface="+mn-lt"/>
                <a:ea typeface="+mn-ea"/>
                <a:cs typeface="+mn-cs"/>
              </a:defRPr>
            </a:lvl1pPr>
          </a:lstStyle>
          <a:p>
            <a:pPr defTabSz="820857">
              <a:lnSpc>
                <a:spcPct val="117000"/>
              </a:lnSpc>
            </a:pPr>
            <a:r>
              <a:rPr lang="de-CH" dirty="0"/>
              <a:t>Prof. Dr. </a:t>
            </a:r>
            <a:r>
              <a:rPr lang="de-CH" dirty="0" err="1"/>
              <a:t>iur</a:t>
            </a:r>
            <a:r>
              <a:rPr lang="de-CH" dirty="0"/>
              <a:t>. Regina E. Aebi-Müller</a:t>
            </a:r>
          </a:p>
        </p:txBody>
      </p:sp>
      <p:sp>
        <p:nvSpPr>
          <p:cNvPr id="29" name="Bildplatzhalter 21">
            <a:extLst>
              <a:ext uri="{FF2B5EF4-FFF2-40B4-BE49-F238E27FC236}">
                <a16:creationId xmlns:a16="http://schemas.microsoft.com/office/drawing/2014/main" id="{6DAB252E-9367-4CCD-9C6E-4EF95D98F007}"/>
              </a:ext>
            </a:extLst>
          </p:cNvPr>
          <p:cNvSpPr>
            <a:spLocks noGrp="1"/>
          </p:cNvSpPr>
          <p:nvPr>
            <p:ph type="pic" sz="quarter" idx="16" hasCustomPrompt="1"/>
          </p:nvPr>
        </p:nvSpPr>
        <p:spPr>
          <a:xfrm>
            <a:off x="358775" y="1538287"/>
            <a:ext cx="4824000" cy="4824000"/>
          </a:xfrm>
          <a:solidFill>
            <a:schemeClr val="bg1">
              <a:lumMod val="95000"/>
            </a:schemeClr>
          </a:solidFill>
        </p:spPr>
        <p:txBody>
          <a:bodyPr/>
          <a:lstStyle>
            <a:lvl1pPr>
              <a:defRPr sz="800"/>
            </a:lvl1pPr>
          </a:lstStyle>
          <a:p>
            <a:r>
              <a:rPr lang="de-CH" dirty="0"/>
              <a:t>Titelbild</a:t>
            </a:r>
          </a:p>
        </p:txBody>
      </p:sp>
    </p:spTree>
    <p:extLst>
      <p:ext uri="{BB962C8B-B14F-4D97-AF65-F5344CB8AC3E}">
        <p14:creationId xmlns:p14="http://schemas.microsoft.com/office/powerpoint/2010/main" val="3362498757"/>
      </p:ext>
    </p:extLst>
  </p:cSld>
  <p:clrMapOvr>
    <a:masterClrMapping/>
  </p:clrMapOvr>
  <p:extLst>
    <p:ext uri="{DCECCB84-F9BA-43D5-87BE-67443E8EF086}">
      <p15:sldGuideLst xmlns:p15="http://schemas.microsoft.com/office/powerpoint/2012/main">
        <p15:guide id="1" orient="horz" pos="2682" userDrawn="1">
          <p15:clr>
            <a:srgbClr val="5ACBF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und Text, 1-spaltig">
    <p:spTree>
      <p:nvGrpSpPr>
        <p:cNvPr id="1" name=""/>
        <p:cNvGrpSpPr/>
        <p:nvPr/>
      </p:nvGrpSpPr>
      <p:grpSpPr>
        <a:xfrm>
          <a:off x="0" y="0"/>
          <a:ext cx="0" cy="0"/>
          <a:chOff x="0" y="0"/>
          <a:chExt cx="0" cy="0"/>
        </a:xfrm>
      </p:grpSpPr>
      <p:sp>
        <p:nvSpPr>
          <p:cNvPr id="2" name="Titel 1" descr="INHALT">
            <a:extLst>
              <a:ext uri="{FF2B5EF4-FFF2-40B4-BE49-F238E27FC236}">
                <a16:creationId xmlns:a16="http://schemas.microsoft.com/office/drawing/2014/main" id="{155DB9D7-2559-468D-A3AB-FDCFA00B7BA4}"/>
              </a:ext>
            </a:extLst>
          </p:cNvPr>
          <p:cNvSpPr>
            <a:spLocks noGrp="1"/>
          </p:cNvSpPr>
          <p:nvPr>
            <p:ph type="title"/>
          </p:nvPr>
        </p:nvSpPr>
        <p:spPr/>
        <p:txBody>
          <a:bodyPr/>
          <a:lstStyle>
            <a:lvl1pPr>
              <a:defRPr sz="2400"/>
            </a:lvl1pPr>
          </a:lstStyle>
          <a:p>
            <a:r>
              <a:rPr lang="de-DE" dirty="0"/>
              <a:t>INHALT</a:t>
            </a:r>
            <a:endParaRPr lang="de-CH" dirty="0"/>
          </a:p>
        </p:txBody>
      </p:sp>
      <p:sp>
        <p:nvSpPr>
          <p:cNvPr id="6" name="Datumsplatzhalter 5" descr="&lt;Einzelfelder_Präsentationstitel&gt;, &lt;Einzelfelder_Datum&gt;">
            <a:extLst>
              <a:ext uri="{FF2B5EF4-FFF2-40B4-BE49-F238E27FC236}">
                <a16:creationId xmlns:a16="http://schemas.microsoft.com/office/drawing/2014/main" id="{2CF66EB9-A461-4BE9-A12B-60ABA80C6940}"/>
              </a:ext>
            </a:extLst>
          </p:cNvPr>
          <p:cNvSpPr>
            <a:spLocks noGrp="1"/>
          </p:cNvSpPr>
          <p:nvPr>
            <p:ph type="dt" sz="half" idx="10"/>
          </p:nvPr>
        </p:nvSpPr>
        <p:spPr>
          <a:xfrm>
            <a:off x="360001" y="6417721"/>
            <a:ext cx="5039088" cy="216000"/>
          </a:xfrm>
          <a:prstGeom prst="rect">
            <a:avLst/>
          </a:prstGeom>
        </p:spPr>
        <p:txBody>
          <a:bodyPr/>
          <a:lstStyle>
            <a:lvl1pPr>
              <a:defRPr sz="900"/>
            </a:lvl1pPr>
          </a:lstStyle>
          <a:p>
            <a:r>
              <a:rPr lang="de-CH" dirty="0"/>
              <a:t>28. April 2021</a:t>
            </a:r>
          </a:p>
        </p:txBody>
      </p:sp>
      <p:sp>
        <p:nvSpPr>
          <p:cNvPr id="7" name="Fußzeilenplatzhalter 6" descr="&lt;Mitarbeitende_Ersteller_Mitarbeitende_Titelmitname&gt;">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lvl1pPr>
              <a:defRPr sz="900"/>
            </a:lvl1pPr>
          </a:lstStyle>
          <a:p>
            <a:r>
              <a:rPr lang="de-CH" dirty="0"/>
              <a:t>Prof. Dr. iur. Regina E. Aebi-Müller</a:t>
            </a:r>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a:t>‹Nr.›</a:t>
            </a:fld>
            <a:endParaRPr lang="de-CH" dirty="0"/>
          </a:p>
        </p:txBody>
      </p:sp>
      <p:sp>
        <p:nvSpPr>
          <p:cNvPr id="4" name="Textplatzhalter 3">
            <a:extLst>
              <a:ext uri="{FF2B5EF4-FFF2-40B4-BE49-F238E27FC236}">
                <a16:creationId xmlns:a16="http://schemas.microsoft.com/office/drawing/2014/main" id="{CA3DCDC9-8581-4933-B09A-8E31DBD4F626}"/>
              </a:ext>
            </a:extLst>
          </p:cNvPr>
          <p:cNvSpPr>
            <a:spLocks noGrp="1"/>
          </p:cNvSpPr>
          <p:nvPr>
            <p:ph type="body" sz="quarter" idx="13"/>
          </p:nvPr>
        </p:nvSpPr>
        <p:spPr>
          <a:xfrm>
            <a:off x="358775" y="1484314"/>
            <a:ext cx="10223500" cy="4752974"/>
          </a:xfrm>
        </p:spPr>
        <p:txBody>
          <a:bodyPr/>
          <a:lstStyle>
            <a:lvl1pPr>
              <a:defRPr sz="1800"/>
            </a:lvl1pPr>
            <a:lvl2pPr>
              <a:defRPr sz="1800"/>
            </a:lvl2pPr>
            <a:lvl3pPr>
              <a:defRPr sz="1800"/>
            </a:lvl3pPr>
            <a:lvl4pPr>
              <a:defRPr sz="1800"/>
            </a:lvl4pPr>
            <a:lvl5pPr>
              <a:defRPr sz="18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Tree>
    <p:extLst>
      <p:ext uri="{BB962C8B-B14F-4D97-AF65-F5344CB8AC3E}">
        <p14:creationId xmlns:p14="http://schemas.microsoft.com/office/powerpoint/2010/main" val="743765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 und Text, 2-spaltig">
    <p:spTree>
      <p:nvGrpSpPr>
        <p:cNvPr id="1" name=""/>
        <p:cNvGrpSpPr/>
        <p:nvPr/>
      </p:nvGrpSpPr>
      <p:grpSpPr>
        <a:xfrm>
          <a:off x="0" y="0"/>
          <a:ext cx="0" cy="0"/>
          <a:chOff x="0" y="0"/>
          <a:chExt cx="0" cy="0"/>
        </a:xfrm>
      </p:grpSpPr>
      <p:sp>
        <p:nvSpPr>
          <p:cNvPr id="2" name="Titel 1" descr="&lt;Einzelfelder_Präsentationstitel&gt;">
            <a:extLst>
              <a:ext uri="{FF2B5EF4-FFF2-40B4-BE49-F238E27FC236}">
                <a16:creationId xmlns:a16="http://schemas.microsoft.com/office/drawing/2014/main" id="{155DB9D7-2559-468D-A3AB-FDCFA00B7BA4}"/>
              </a:ext>
            </a:extLst>
          </p:cNvPr>
          <p:cNvSpPr>
            <a:spLocks noGrp="1"/>
          </p:cNvSpPr>
          <p:nvPr>
            <p:ph type="title"/>
          </p:nvPr>
        </p:nvSpPr>
        <p:spPr>
          <a:xfrm>
            <a:off x="360000" y="1009863"/>
            <a:ext cx="5037863" cy="360000"/>
          </a:xfrm>
        </p:spPr>
        <p:txBody>
          <a:bodyPr/>
          <a:lstStyle>
            <a:lvl1pPr>
              <a:defRPr sz="2400"/>
            </a:lvl1pPr>
          </a:lstStyle>
          <a:p>
            <a:endParaRPr lang="de-CH" dirty="0"/>
          </a:p>
        </p:txBody>
      </p:sp>
      <p:sp>
        <p:nvSpPr>
          <p:cNvPr id="6" name="Datumsplatzhalter 5" descr="&lt;Einzelfelder_Präsentationstitel&gt;, &lt;Einzelfelder_Datum&gt;">
            <a:extLst>
              <a:ext uri="{FF2B5EF4-FFF2-40B4-BE49-F238E27FC236}">
                <a16:creationId xmlns:a16="http://schemas.microsoft.com/office/drawing/2014/main" id="{2CF66EB9-A461-4BE9-A12B-60ABA80C6940}"/>
              </a:ext>
            </a:extLst>
          </p:cNvPr>
          <p:cNvSpPr>
            <a:spLocks noGrp="1"/>
          </p:cNvSpPr>
          <p:nvPr>
            <p:ph type="dt" sz="half" idx="10"/>
          </p:nvPr>
        </p:nvSpPr>
        <p:spPr>
          <a:xfrm>
            <a:off x="360001" y="6417721"/>
            <a:ext cx="5039088" cy="216000"/>
          </a:xfrm>
          <a:prstGeom prst="rect">
            <a:avLst/>
          </a:prstGeom>
        </p:spPr>
        <p:txBody>
          <a:bodyPr/>
          <a:lstStyle>
            <a:lvl1pPr>
              <a:defRPr sz="900"/>
            </a:lvl1pPr>
          </a:lstStyle>
          <a:p>
            <a:r>
              <a:rPr lang="de-CH" dirty="0"/>
              <a:t>28. April 2021</a:t>
            </a:r>
          </a:p>
        </p:txBody>
      </p:sp>
      <p:sp>
        <p:nvSpPr>
          <p:cNvPr id="7" name="Fußzeilenplatzhalter 6" descr="&lt;Mitarbeitende_Ersteller_Mitarbeitende_Titelmitname&gt;">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lvl1pPr>
              <a:defRPr sz="900"/>
            </a:lvl1pPr>
          </a:lstStyle>
          <a:p>
            <a:r>
              <a:rPr lang="de-CH" dirty="0"/>
              <a:t>Prof. Dr. iur. Regina E. Aebi-Müller</a:t>
            </a:r>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a:t>‹Nr.›</a:t>
            </a:fld>
            <a:endParaRPr lang="de-CH" dirty="0"/>
          </a:p>
        </p:txBody>
      </p:sp>
      <p:sp>
        <p:nvSpPr>
          <p:cNvPr id="4" name="Textplatzhalter 3">
            <a:extLst>
              <a:ext uri="{FF2B5EF4-FFF2-40B4-BE49-F238E27FC236}">
                <a16:creationId xmlns:a16="http://schemas.microsoft.com/office/drawing/2014/main" id="{CA3DCDC9-8581-4933-B09A-8E31DBD4F626}"/>
              </a:ext>
            </a:extLst>
          </p:cNvPr>
          <p:cNvSpPr>
            <a:spLocks noGrp="1"/>
          </p:cNvSpPr>
          <p:nvPr>
            <p:ph type="body" sz="quarter" idx="13"/>
          </p:nvPr>
        </p:nvSpPr>
        <p:spPr>
          <a:xfrm>
            <a:off x="358775" y="1484314"/>
            <a:ext cx="5039088" cy="4752974"/>
          </a:xfrm>
        </p:spPr>
        <p:txBody>
          <a:bodyPr/>
          <a:lstStyle>
            <a:lvl1pPr>
              <a:defRPr sz="1800"/>
            </a:lvl1pPr>
            <a:lvl2pPr>
              <a:defRPr sz="1800"/>
            </a:lvl2pPr>
            <a:lvl3pPr>
              <a:defRPr sz="1800"/>
            </a:lvl3pPr>
            <a:lvl4pPr>
              <a:defRPr sz="1800"/>
            </a:lvl4pPr>
            <a:lvl5pPr>
              <a:defRPr sz="18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9" name="Textplatzhalter 3">
            <a:extLst>
              <a:ext uri="{FF2B5EF4-FFF2-40B4-BE49-F238E27FC236}">
                <a16:creationId xmlns:a16="http://schemas.microsoft.com/office/drawing/2014/main" id="{A1C6B66F-90CC-46C6-A829-8E8D3785400F}"/>
              </a:ext>
            </a:extLst>
          </p:cNvPr>
          <p:cNvSpPr>
            <a:spLocks noGrp="1"/>
          </p:cNvSpPr>
          <p:nvPr>
            <p:ph type="body" sz="quarter" idx="14"/>
          </p:nvPr>
        </p:nvSpPr>
        <p:spPr>
          <a:xfrm>
            <a:off x="5544912" y="991452"/>
            <a:ext cx="5039088" cy="5245836"/>
          </a:xfrm>
        </p:spPr>
        <p:txBody>
          <a:bodyPr/>
          <a:lstStyle>
            <a:lvl1pPr>
              <a:defRPr sz="1800"/>
            </a:lvl1pPr>
            <a:lvl2pPr>
              <a:defRPr sz="1800"/>
            </a:lvl2pPr>
            <a:lvl3pPr>
              <a:defRPr sz="1800"/>
            </a:lvl3pPr>
            <a:lvl4pPr>
              <a:defRPr sz="1800"/>
            </a:lvl4pPr>
            <a:lvl5pPr>
              <a:defRPr sz="18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Tree>
    <p:extLst>
      <p:ext uri="{BB962C8B-B14F-4D97-AF65-F5344CB8AC3E}">
        <p14:creationId xmlns:p14="http://schemas.microsoft.com/office/powerpoint/2010/main" val="1062800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anger Titel und Text, 2-spalti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a:xfrm>
            <a:off x="360000" y="1009863"/>
            <a:ext cx="5037863" cy="2419137"/>
          </a:xfrm>
        </p:spPr>
        <p:txBody>
          <a:bodyPr/>
          <a:lstStyle>
            <a:lvl1pPr>
              <a:defRPr sz="3200" cap="none" baseline="0"/>
            </a:lvl1pPr>
          </a:lstStyle>
          <a:p>
            <a:r>
              <a:rPr lang="de-DE" dirty="0"/>
              <a:t>Mastertitelformat bearbeiten</a:t>
            </a:r>
            <a:endParaRPr lang="de-CH" dirty="0"/>
          </a:p>
        </p:txBody>
      </p:sp>
      <p:sp>
        <p:nvSpPr>
          <p:cNvPr id="7" name="Fußzeilenplatzhalter 6" descr="&lt;Mitarbeitende_Ersteller_Mitarbeitende_Titelmitname&gt;">
            <a:extLst>
              <a:ext uri="{FF2B5EF4-FFF2-40B4-BE49-F238E27FC236}">
                <a16:creationId xmlns:a16="http://schemas.microsoft.com/office/drawing/2014/main" id="{5D0BA506-B2AF-4860-87C2-5838B2D526D3}"/>
              </a:ext>
            </a:extLst>
          </p:cNvPr>
          <p:cNvSpPr>
            <a:spLocks noGrp="1"/>
          </p:cNvSpPr>
          <p:nvPr>
            <p:ph type="ftr" sz="quarter" idx="11"/>
          </p:nvPr>
        </p:nvSpPr>
        <p:spPr>
          <a:xfrm>
            <a:off x="360000" y="6417721"/>
            <a:ext cx="10222775" cy="216000"/>
          </a:xfrm>
        </p:spPr>
        <p:txBody>
          <a:bodyPr/>
          <a:lstStyle>
            <a:lvl1pPr>
              <a:defRPr sz="900"/>
            </a:lvl1pPr>
          </a:lstStyle>
          <a:p>
            <a:pPr algn="ctr"/>
            <a:r>
              <a:rPr lang="de-CH" dirty="0"/>
              <a:t>Prof. Dr. </a:t>
            </a:r>
            <a:r>
              <a:rPr lang="de-CH" dirty="0" err="1"/>
              <a:t>iur</a:t>
            </a:r>
            <a:r>
              <a:rPr lang="de-CH" dirty="0"/>
              <a:t>. Regina E. Aebi-Müller</a:t>
            </a:r>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a:t>‹Nr.›</a:t>
            </a:fld>
            <a:endParaRPr lang="de-CH" dirty="0"/>
          </a:p>
        </p:txBody>
      </p:sp>
      <p:sp>
        <p:nvSpPr>
          <p:cNvPr id="9" name="Textplatzhalter 3">
            <a:extLst>
              <a:ext uri="{FF2B5EF4-FFF2-40B4-BE49-F238E27FC236}">
                <a16:creationId xmlns:a16="http://schemas.microsoft.com/office/drawing/2014/main" id="{A1C6B66F-90CC-46C6-A829-8E8D3785400F}"/>
              </a:ext>
            </a:extLst>
          </p:cNvPr>
          <p:cNvSpPr>
            <a:spLocks noGrp="1"/>
          </p:cNvSpPr>
          <p:nvPr>
            <p:ph type="body" sz="quarter" idx="14"/>
          </p:nvPr>
        </p:nvSpPr>
        <p:spPr>
          <a:xfrm>
            <a:off x="5544912" y="991452"/>
            <a:ext cx="5039088" cy="5245836"/>
          </a:xfrm>
        </p:spPr>
        <p:txBody>
          <a:bodyPr/>
          <a:lstStyle>
            <a:lvl1pPr>
              <a:lnSpc>
                <a:spcPct val="100000"/>
              </a:lnSpc>
              <a:spcBef>
                <a:spcPts val="1200"/>
              </a:spcBef>
              <a:spcAft>
                <a:spcPts val="600"/>
              </a:spcAft>
              <a:defRPr sz="1800"/>
            </a:lvl1pPr>
            <a:lvl2pPr>
              <a:lnSpc>
                <a:spcPct val="100000"/>
              </a:lnSpc>
              <a:spcBef>
                <a:spcPts val="1200"/>
              </a:spcBef>
              <a:spcAft>
                <a:spcPts val="600"/>
              </a:spcAft>
              <a:defRPr sz="1800"/>
            </a:lvl2pPr>
            <a:lvl3pPr>
              <a:lnSpc>
                <a:spcPct val="100000"/>
              </a:lnSpc>
              <a:spcBef>
                <a:spcPts val="1200"/>
              </a:spcBef>
              <a:spcAft>
                <a:spcPts val="600"/>
              </a:spcAft>
              <a:defRPr sz="1800"/>
            </a:lvl3pPr>
            <a:lvl4pPr>
              <a:lnSpc>
                <a:spcPct val="100000"/>
              </a:lnSpc>
              <a:spcBef>
                <a:spcPts val="1200"/>
              </a:spcBef>
              <a:spcAft>
                <a:spcPts val="600"/>
              </a:spcAft>
              <a:defRPr sz="1800"/>
            </a:lvl4pPr>
            <a:lvl5pPr>
              <a:lnSpc>
                <a:spcPct val="100000"/>
              </a:lnSpc>
              <a:spcBef>
                <a:spcPts val="1200"/>
              </a:spcBef>
              <a:spcAft>
                <a:spcPts val="600"/>
              </a:spcAft>
              <a:defRPr sz="1800"/>
            </a:lvl5pPr>
          </a:lstStyle>
          <a:p>
            <a:pPr lvl="0"/>
            <a:r>
              <a:rPr lang="de-DE" dirty="0"/>
              <a:t>Mastertextformat bearbeiten</a:t>
            </a:r>
          </a:p>
          <a:p>
            <a:pPr lvl="1"/>
            <a:r>
              <a:rPr lang="de-DE" dirty="0"/>
              <a:t>Zweite Ebene</a:t>
            </a:r>
          </a:p>
          <a:p>
            <a:pPr lvl="2"/>
            <a:r>
              <a:rPr lang="de-DE" dirty="0"/>
              <a:t>Dritte Ebene</a:t>
            </a:r>
          </a:p>
          <a:p>
            <a:pPr lvl="3"/>
            <a:r>
              <a:rPr lang="de-DE" dirty="0"/>
              <a:t>Vierte Ebene</a:t>
            </a:r>
          </a:p>
          <a:p>
            <a:pPr lvl="4"/>
            <a:r>
              <a:rPr lang="de-DE" dirty="0"/>
              <a:t>Fünfte Ebene</a:t>
            </a:r>
            <a:endParaRPr lang="de-CH" dirty="0"/>
          </a:p>
        </p:txBody>
      </p:sp>
    </p:spTree>
    <p:extLst>
      <p:ext uri="{BB962C8B-B14F-4D97-AF65-F5344CB8AC3E}">
        <p14:creationId xmlns:p14="http://schemas.microsoft.com/office/powerpoint/2010/main" val="20850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 Text und 1 Bild links - 1">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a:xfrm>
            <a:off x="5545028" y="1009863"/>
            <a:ext cx="5038971" cy="360000"/>
          </a:xfrm>
        </p:spPr>
        <p:txBody>
          <a:bodyPr/>
          <a:lstStyle>
            <a:lvl1pPr>
              <a:defRPr sz="2400"/>
            </a:lvl1pPr>
          </a:lstStyle>
          <a:p>
            <a:r>
              <a:rPr lang="de-DE"/>
              <a:t>Mastertitelformat bearbeiten</a:t>
            </a:r>
            <a:endParaRPr lang="de-CH" dirty="0"/>
          </a:p>
        </p:txBody>
      </p:sp>
      <p:sp>
        <p:nvSpPr>
          <p:cNvPr id="7" name="Fußzeilenplatzhalter 6" descr="&lt;Mitarbeitende_Ersteller_Mitarbeitende_Titelmitname&gt;">
            <a:extLst>
              <a:ext uri="{FF2B5EF4-FFF2-40B4-BE49-F238E27FC236}">
                <a16:creationId xmlns:a16="http://schemas.microsoft.com/office/drawing/2014/main" id="{5D0BA506-B2AF-4860-87C2-5838B2D526D3}"/>
              </a:ext>
            </a:extLst>
          </p:cNvPr>
          <p:cNvSpPr>
            <a:spLocks noGrp="1"/>
          </p:cNvSpPr>
          <p:nvPr>
            <p:ph type="ftr" sz="quarter" idx="11"/>
          </p:nvPr>
        </p:nvSpPr>
        <p:spPr>
          <a:xfrm>
            <a:off x="358775" y="6417721"/>
            <a:ext cx="10223999" cy="216000"/>
          </a:xfrm>
        </p:spPr>
        <p:txBody>
          <a:bodyPr/>
          <a:lstStyle>
            <a:lvl1pPr>
              <a:defRPr sz="900"/>
            </a:lvl1pPr>
          </a:lstStyle>
          <a:p>
            <a:r>
              <a:rPr lang="de-CH" dirty="0"/>
              <a:t>Prof. Dr. iur. Regina E. Aebi-Müller</a:t>
            </a:r>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a:t>‹Nr.›</a:t>
            </a:fld>
            <a:endParaRPr lang="de-CH" dirty="0"/>
          </a:p>
        </p:txBody>
      </p:sp>
      <p:sp>
        <p:nvSpPr>
          <p:cNvPr id="4" name="Textplatzhalter 3">
            <a:extLst>
              <a:ext uri="{FF2B5EF4-FFF2-40B4-BE49-F238E27FC236}">
                <a16:creationId xmlns:a16="http://schemas.microsoft.com/office/drawing/2014/main" id="{CA3DCDC9-8581-4933-B09A-8E31DBD4F626}"/>
              </a:ext>
            </a:extLst>
          </p:cNvPr>
          <p:cNvSpPr>
            <a:spLocks noGrp="1"/>
          </p:cNvSpPr>
          <p:nvPr>
            <p:ph type="body" sz="quarter" idx="13"/>
          </p:nvPr>
        </p:nvSpPr>
        <p:spPr>
          <a:xfrm>
            <a:off x="5543550" y="1484314"/>
            <a:ext cx="5038724" cy="4752974"/>
          </a:xfrm>
        </p:spPr>
        <p:txBody>
          <a:bodyPr/>
          <a:lstStyle>
            <a:lvl1pPr>
              <a:defRPr sz="1800"/>
            </a:lvl1pPr>
            <a:lvl2pPr>
              <a:defRPr sz="1800"/>
            </a:lvl2pPr>
            <a:lvl3pPr>
              <a:defRPr sz="1800"/>
            </a:lvl3pPr>
            <a:lvl4pPr>
              <a:defRPr sz="1800"/>
            </a:lvl4pPr>
            <a:lvl5pPr>
              <a:defRPr sz="18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9" name="Bildplatzhalter 21">
            <a:extLst>
              <a:ext uri="{FF2B5EF4-FFF2-40B4-BE49-F238E27FC236}">
                <a16:creationId xmlns:a16="http://schemas.microsoft.com/office/drawing/2014/main" id="{BCF6B4D8-F15B-49F1-9E6E-32F19A41B180}"/>
              </a:ext>
            </a:extLst>
          </p:cNvPr>
          <p:cNvSpPr>
            <a:spLocks noGrp="1"/>
          </p:cNvSpPr>
          <p:nvPr>
            <p:ph type="pic" sz="quarter" idx="14"/>
          </p:nvPr>
        </p:nvSpPr>
        <p:spPr>
          <a:xfrm>
            <a:off x="358775" y="1052514"/>
            <a:ext cx="5041900" cy="5184774"/>
          </a:xfrm>
          <a:solidFill>
            <a:schemeClr val="bg1">
              <a:lumMod val="95000"/>
            </a:schemeClr>
          </a:solidFill>
        </p:spPr>
        <p:txBody>
          <a:bodyPr/>
          <a:lstStyle>
            <a:lvl1pPr>
              <a:defRPr sz="800"/>
            </a:lvl1pPr>
          </a:lstStyle>
          <a:p>
            <a:r>
              <a:rPr lang="de-DE"/>
              <a:t>Bild durch Klicken auf Symbol hinzufügen</a:t>
            </a:r>
            <a:endParaRPr lang="de-CH" dirty="0"/>
          </a:p>
        </p:txBody>
      </p:sp>
    </p:spTree>
    <p:extLst>
      <p:ext uri="{BB962C8B-B14F-4D97-AF65-F5344CB8AC3E}">
        <p14:creationId xmlns:p14="http://schemas.microsoft.com/office/powerpoint/2010/main" val="298124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Text und 1 Bild links - 2">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55DB9D7-2559-468D-A3AB-FDCFA00B7BA4}"/>
              </a:ext>
            </a:extLst>
          </p:cNvPr>
          <p:cNvSpPr>
            <a:spLocks noGrp="1"/>
          </p:cNvSpPr>
          <p:nvPr>
            <p:ph type="title"/>
          </p:nvPr>
        </p:nvSpPr>
        <p:spPr>
          <a:xfrm>
            <a:off x="4681386" y="1009863"/>
            <a:ext cx="5902614" cy="360000"/>
          </a:xfrm>
        </p:spPr>
        <p:txBody>
          <a:bodyPr/>
          <a:lstStyle>
            <a:lvl1pPr>
              <a:defRPr sz="2400"/>
            </a:lvl1pPr>
          </a:lstStyle>
          <a:p>
            <a:r>
              <a:rPr lang="de-DE"/>
              <a:t>Mastertitelformat bearbeiten</a:t>
            </a:r>
            <a:endParaRPr lang="de-CH" dirty="0"/>
          </a:p>
        </p:txBody>
      </p:sp>
      <p:sp>
        <p:nvSpPr>
          <p:cNvPr id="7" name="Fußzeilenplatzhalter 6" descr="&lt;Mitarbeitende_Ersteller_Mitarbeitende_Titelmitname&gt;">
            <a:extLst>
              <a:ext uri="{FF2B5EF4-FFF2-40B4-BE49-F238E27FC236}">
                <a16:creationId xmlns:a16="http://schemas.microsoft.com/office/drawing/2014/main" id="{5D0BA506-B2AF-4860-87C2-5838B2D526D3}"/>
              </a:ext>
            </a:extLst>
          </p:cNvPr>
          <p:cNvSpPr>
            <a:spLocks noGrp="1"/>
          </p:cNvSpPr>
          <p:nvPr>
            <p:ph type="ftr" sz="quarter" idx="11"/>
          </p:nvPr>
        </p:nvSpPr>
        <p:spPr/>
        <p:txBody>
          <a:bodyPr/>
          <a:lstStyle>
            <a:lvl1pPr>
              <a:defRPr sz="900"/>
            </a:lvl1pPr>
          </a:lstStyle>
          <a:p>
            <a:r>
              <a:rPr lang="de-CH" dirty="0"/>
              <a:t>Prof. Dr. iur. Regina E. Aebi-Müller</a:t>
            </a:r>
          </a:p>
        </p:txBody>
      </p:sp>
      <p:sp>
        <p:nvSpPr>
          <p:cNvPr id="8" name="Foliennummernplatzhalter 7">
            <a:extLst>
              <a:ext uri="{FF2B5EF4-FFF2-40B4-BE49-F238E27FC236}">
                <a16:creationId xmlns:a16="http://schemas.microsoft.com/office/drawing/2014/main" id="{3600938A-377D-46DC-9CEE-22805093B19D}"/>
              </a:ext>
            </a:extLst>
          </p:cNvPr>
          <p:cNvSpPr>
            <a:spLocks noGrp="1"/>
          </p:cNvSpPr>
          <p:nvPr>
            <p:ph type="sldNum" sz="quarter" idx="12"/>
          </p:nvPr>
        </p:nvSpPr>
        <p:spPr/>
        <p:txBody>
          <a:bodyPr/>
          <a:lstStyle/>
          <a:p>
            <a:fld id="{0A6ABA92-B65E-42F5-BB28-73DA50746AED}" type="slidenum">
              <a:rPr lang="de-CH"/>
              <a:t>‹Nr.›</a:t>
            </a:fld>
            <a:endParaRPr lang="de-CH" dirty="0"/>
          </a:p>
        </p:txBody>
      </p:sp>
      <p:sp>
        <p:nvSpPr>
          <p:cNvPr id="4" name="Textplatzhalter 3">
            <a:extLst>
              <a:ext uri="{FF2B5EF4-FFF2-40B4-BE49-F238E27FC236}">
                <a16:creationId xmlns:a16="http://schemas.microsoft.com/office/drawing/2014/main" id="{CA3DCDC9-8581-4933-B09A-8E31DBD4F626}"/>
              </a:ext>
            </a:extLst>
          </p:cNvPr>
          <p:cNvSpPr>
            <a:spLocks noGrp="1"/>
          </p:cNvSpPr>
          <p:nvPr>
            <p:ph type="body" sz="quarter" idx="13"/>
          </p:nvPr>
        </p:nvSpPr>
        <p:spPr>
          <a:xfrm>
            <a:off x="4679949" y="1484314"/>
            <a:ext cx="5902325" cy="4752974"/>
          </a:xfrm>
        </p:spPr>
        <p:txBody>
          <a:bodyPr/>
          <a:lstStyle>
            <a:lvl1pPr>
              <a:defRPr sz="1800"/>
            </a:lvl1pPr>
            <a:lvl2pPr>
              <a:defRPr sz="1800"/>
            </a:lvl2pPr>
            <a:lvl3pPr>
              <a:defRPr sz="1800"/>
            </a:lvl3pPr>
            <a:lvl4pPr>
              <a:defRPr sz="1800"/>
            </a:lvl4pPr>
            <a:lvl5pPr>
              <a:defRPr sz="18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9" name="Bildplatzhalter 21">
            <a:extLst>
              <a:ext uri="{FF2B5EF4-FFF2-40B4-BE49-F238E27FC236}">
                <a16:creationId xmlns:a16="http://schemas.microsoft.com/office/drawing/2014/main" id="{BCF6B4D8-F15B-49F1-9E6E-32F19A41B180}"/>
              </a:ext>
            </a:extLst>
          </p:cNvPr>
          <p:cNvSpPr>
            <a:spLocks noGrp="1"/>
          </p:cNvSpPr>
          <p:nvPr>
            <p:ph type="pic" sz="quarter" idx="14"/>
          </p:nvPr>
        </p:nvSpPr>
        <p:spPr>
          <a:xfrm>
            <a:off x="358775" y="1052514"/>
            <a:ext cx="3960000" cy="5184774"/>
          </a:xfrm>
          <a:solidFill>
            <a:schemeClr val="bg1">
              <a:lumMod val="95000"/>
            </a:schemeClr>
          </a:solidFill>
        </p:spPr>
        <p:txBody>
          <a:bodyPr/>
          <a:lstStyle>
            <a:lvl1pPr>
              <a:defRPr sz="800"/>
            </a:lvl1pPr>
          </a:lstStyle>
          <a:p>
            <a:r>
              <a:rPr lang="de-DE"/>
              <a:t>Bild durch Klicken auf Symbol hinzufügen</a:t>
            </a:r>
            <a:endParaRPr lang="de-CH" dirty="0"/>
          </a:p>
        </p:txBody>
      </p:sp>
    </p:spTree>
    <p:extLst>
      <p:ext uri="{BB962C8B-B14F-4D97-AF65-F5344CB8AC3E}">
        <p14:creationId xmlns:p14="http://schemas.microsoft.com/office/powerpoint/2010/main" val="3191334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6" name="Fußzeilenplatzhalter 5" descr="&lt;Mitarbeitende_Ersteller_Mitarbeitende_Titelmitname&gt;">
            <a:extLst>
              <a:ext uri="{FF2B5EF4-FFF2-40B4-BE49-F238E27FC236}">
                <a16:creationId xmlns:a16="http://schemas.microsoft.com/office/drawing/2014/main" id="{A4C023A7-5F25-4081-ADAE-1A83571139CE}"/>
              </a:ext>
            </a:extLst>
          </p:cNvPr>
          <p:cNvSpPr>
            <a:spLocks noGrp="1"/>
          </p:cNvSpPr>
          <p:nvPr>
            <p:ph type="ftr" sz="quarter" idx="11"/>
          </p:nvPr>
        </p:nvSpPr>
        <p:spPr>
          <a:xfrm>
            <a:off x="361450" y="6417721"/>
            <a:ext cx="10221324" cy="216000"/>
          </a:xfrm>
        </p:spPr>
        <p:txBody>
          <a:bodyPr/>
          <a:lstStyle>
            <a:lvl1pPr>
              <a:defRPr sz="900"/>
            </a:lvl1pPr>
          </a:lstStyle>
          <a:p>
            <a:r>
              <a:rPr lang="de-CH" dirty="0"/>
              <a:t>Prof. Dr. iur. Regina E. Aebi-Müller</a:t>
            </a:r>
          </a:p>
        </p:txBody>
      </p:sp>
      <p:sp>
        <p:nvSpPr>
          <p:cNvPr id="7" name="Foliennummernplatzhalter 6">
            <a:extLst>
              <a:ext uri="{FF2B5EF4-FFF2-40B4-BE49-F238E27FC236}">
                <a16:creationId xmlns:a16="http://schemas.microsoft.com/office/drawing/2014/main" id="{9ADA23FD-9046-4D68-8042-6EAA9D043A0B}"/>
              </a:ext>
            </a:extLst>
          </p:cNvPr>
          <p:cNvSpPr>
            <a:spLocks noGrp="1"/>
          </p:cNvSpPr>
          <p:nvPr>
            <p:ph type="sldNum" sz="quarter" idx="12"/>
          </p:nvPr>
        </p:nvSpPr>
        <p:spPr/>
        <p:txBody>
          <a:bodyPr/>
          <a:lstStyle/>
          <a:p>
            <a:fld id="{0A6ABA92-B65E-42F5-BB28-73DA50746AED}" type="slidenum">
              <a:rPr lang="de-CH"/>
              <a:t>‹Nr.›</a:t>
            </a:fld>
            <a:endParaRPr lang="de-CH" dirty="0"/>
          </a:p>
        </p:txBody>
      </p:sp>
    </p:spTree>
    <p:extLst>
      <p:ext uri="{BB962C8B-B14F-4D97-AF65-F5344CB8AC3E}">
        <p14:creationId xmlns:p14="http://schemas.microsoft.com/office/powerpoint/2010/main" val="32670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992966-A211-4F6E-9170-972BCF45C9C9}"/>
              </a:ext>
            </a:extLst>
          </p:cNvPr>
          <p:cNvSpPr>
            <a:spLocks noGrp="1"/>
          </p:cNvSpPr>
          <p:nvPr>
            <p:ph type="title"/>
          </p:nvPr>
        </p:nvSpPr>
        <p:spPr/>
        <p:txBody>
          <a:bodyPr/>
          <a:lstStyle>
            <a:lvl1pPr>
              <a:defRPr sz="2400"/>
            </a:lvl1pPr>
          </a:lstStyle>
          <a:p>
            <a:r>
              <a:rPr lang="de-DE"/>
              <a:t>Mastertitelformat bearbeiten</a:t>
            </a:r>
            <a:endParaRPr lang="de-CH" dirty="0"/>
          </a:p>
        </p:txBody>
      </p:sp>
      <p:sp>
        <p:nvSpPr>
          <p:cNvPr id="3" name="Inhaltsplatzhalter 2">
            <a:extLst>
              <a:ext uri="{FF2B5EF4-FFF2-40B4-BE49-F238E27FC236}">
                <a16:creationId xmlns:a16="http://schemas.microsoft.com/office/drawing/2014/main" id="{06E6DDF3-5C05-48D7-B14F-C1A55FED1460}"/>
              </a:ext>
            </a:extLst>
          </p:cNvPr>
          <p:cNvSpPr>
            <a:spLocks noGrp="1"/>
          </p:cNvSpPr>
          <p:nvPr>
            <p:ph idx="1"/>
          </p:nvPr>
        </p:nvSpPr>
        <p:spPr/>
        <p:txBody>
          <a:bodyPr/>
          <a:lstStyle>
            <a:lvl1pPr>
              <a:defRPr sz="1800"/>
            </a:lvl1pPr>
            <a:lvl2pPr>
              <a:defRPr sz="1800"/>
            </a:lvl2pPr>
            <a:lvl3pPr>
              <a:defRPr sz="1800"/>
            </a:lvl3pPr>
            <a:lvl4pPr>
              <a:defRPr sz="1800"/>
            </a:lvl4pPr>
            <a:lvl5pPr>
              <a:defRPr sz="1800"/>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dirty="0"/>
          </a:p>
        </p:txBody>
      </p:sp>
      <p:sp>
        <p:nvSpPr>
          <p:cNvPr id="5" name="Fußzeilenplatzhalter 4" descr="&lt;Mitarbeitende_Ersteller_Mitarbeitende_Titelmitname&gt;">
            <a:extLst>
              <a:ext uri="{FF2B5EF4-FFF2-40B4-BE49-F238E27FC236}">
                <a16:creationId xmlns:a16="http://schemas.microsoft.com/office/drawing/2014/main" id="{32010953-3546-4290-BA6D-D7F662A3FBED}"/>
              </a:ext>
            </a:extLst>
          </p:cNvPr>
          <p:cNvSpPr>
            <a:spLocks noGrp="1"/>
          </p:cNvSpPr>
          <p:nvPr>
            <p:ph type="ftr" sz="quarter" idx="11"/>
          </p:nvPr>
        </p:nvSpPr>
        <p:spPr>
          <a:xfrm>
            <a:off x="358775" y="6417721"/>
            <a:ext cx="10223999" cy="216000"/>
          </a:xfrm>
        </p:spPr>
        <p:txBody>
          <a:bodyPr/>
          <a:lstStyle>
            <a:lvl1pPr>
              <a:defRPr sz="900"/>
            </a:lvl1pPr>
          </a:lstStyle>
          <a:p>
            <a:r>
              <a:rPr lang="de-CH" dirty="0"/>
              <a:t>Prof. Dr. iur. Regina E. Aebi-Müller</a:t>
            </a:r>
          </a:p>
        </p:txBody>
      </p:sp>
      <p:sp>
        <p:nvSpPr>
          <p:cNvPr id="6" name="Foliennummernplatzhalter 5">
            <a:extLst>
              <a:ext uri="{FF2B5EF4-FFF2-40B4-BE49-F238E27FC236}">
                <a16:creationId xmlns:a16="http://schemas.microsoft.com/office/drawing/2014/main" id="{AB592DEC-4CF7-48F6-B4FE-D0061E31B7B0}"/>
              </a:ext>
            </a:extLst>
          </p:cNvPr>
          <p:cNvSpPr>
            <a:spLocks noGrp="1"/>
          </p:cNvSpPr>
          <p:nvPr>
            <p:ph type="sldNum" sz="quarter" idx="12"/>
          </p:nvPr>
        </p:nvSpPr>
        <p:spPr/>
        <p:txBody>
          <a:bodyPr/>
          <a:lstStyle/>
          <a:p>
            <a:fld id="{0A6ABA92-B65E-42F5-BB28-73DA50746AED}" type="slidenum">
              <a:rPr lang="de-CH"/>
              <a:t>‹Nr.›</a:t>
            </a:fld>
            <a:endParaRPr lang="de-CH" dirty="0"/>
          </a:p>
        </p:txBody>
      </p:sp>
    </p:spTree>
    <p:extLst>
      <p:ext uri="{BB962C8B-B14F-4D97-AF65-F5344CB8AC3E}">
        <p14:creationId xmlns:p14="http://schemas.microsoft.com/office/powerpoint/2010/main" val="25642328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bin"/><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DBB907FC-8EEA-4706-98EB-1F20D0D83E28}"/>
              </a:ext>
            </a:extLst>
          </p:cNvPr>
          <p:cNvSpPr>
            <a:spLocks noGrp="1"/>
          </p:cNvSpPr>
          <p:nvPr>
            <p:ph type="title"/>
          </p:nvPr>
        </p:nvSpPr>
        <p:spPr>
          <a:xfrm>
            <a:off x="2394105" y="358065"/>
            <a:ext cx="8188670" cy="419100"/>
          </a:xfrm>
          <a:prstGeom prst="rect">
            <a:avLst/>
          </a:prstGeom>
        </p:spPr>
        <p:txBody>
          <a:bodyPr vert="horz" lIns="0" tIns="0" rIns="0" bIns="0" rtlCol="0" anchor="t" anchorCtr="0">
            <a:noAutofit/>
          </a:bodyPr>
          <a:lstStyle/>
          <a:p>
            <a:r>
              <a:rPr lang="de-CH" dirty="0"/>
              <a:t>Mastertitelformat bearbeiten</a:t>
            </a:r>
          </a:p>
        </p:txBody>
      </p:sp>
      <p:sp>
        <p:nvSpPr>
          <p:cNvPr id="3" name="Textplatzhalter 2">
            <a:extLst>
              <a:ext uri="{FF2B5EF4-FFF2-40B4-BE49-F238E27FC236}">
                <a16:creationId xmlns:a16="http://schemas.microsoft.com/office/drawing/2014/main" id="{CBCB51EB-182E-4020-8D86-3EF8848E6CB1}"/>
              </a:ext>
            </a:extLst>
          </p:cNvPr>
          <p:cNvSpPr>
            <a:spLocks noGrp="1"/>
          </p:cNvSpPr>
          <p:nvPr>
            <p:ph type="body" idx="1"/>
          </p:nvPr>
        </p:nvSpPr>
        <p:spPr>
          <a:xfrm>
            <a:off x="358775" y="1484314"/>
            <a:ext cx="10224000" cy="4752974"/>
          </a:xfrm>
          <a:prstGeom prst="rect">
            <a:avLst/>
          </a:prstGeom>
        </p:spPr>
        <p:txBody>
          <a:bodyPr vert="horz" lIns="0" tIns="0" rIns="0" bIns="0" rtlCol="0">
            <a:noAutofit/>
          </a:bodyPr>
          <a:lstStyle/>
          <a:p>
            <a:pPr lvl="0"/>
            <a:r>
              <a:rPr lang="de-CH" dirty="0"/>
              <a:t>Mastertextformat bearbeiten</a:t>
            </a:r>
          </a:p>
          <a:p>
            <a:pPr lvl="1"/>
            <a:r>
              <a:rPr lang="de-CH" dirty="0"/>
              <a:t>Zweite Ebene</a:t>
            </a:r>
          </a:p>
          <a:p>
            <a:pPr lvl="2"/>
            <a:r>
              <a:rPr lang="de-CH" dirty="0"/>
              <a:t>Dritte Ebene</a:t>
            </a:r>
          </a:p>
          <a:p>
            <a:pPr lvl="3"/>
            <a:r>
              <a:rPr lang="de-CH" dirty="0"/>
              <a:t>Vierte Ebene</a:t>
            </a:r>
          </a:p>
          <a:p>
            <a:pPr lvl="4"/>
            <a:r>
              <a:rPr lang="de-CH" dirty="0"/>
              <a:t>Fünfte Ebene</a:t>
            </a:r>
          </a:p>
          <a:p>
            <a:pPr lvl="5"/>
            <a:r>
              <a:rPr lang="de-CH" dirty="0"/>
              <a:t>Sechste Ebene</a:t>
            </a:r>
          </a:p>
          <a:p>
            <a:pPr lvl="6"/>
            <a:r>
              <a:rPr lang="de-CH" dirty="0"/>
              <a:t>Siebte Ebene</a:t>
            </a:r>
          </a:p>
          <a:p>
            <a:pPr lvl="7"/>
            <a:r>
              <a:rPr lang="de-CH" dirty="0"/>
              <a:t>Achte Ebene</a:t>
            </a:r>
          </a:p>
          <a:p>
            <a:pPr lvl="8"/>
            <a:r>
              <a:rPr lang="de-CH" dirty="0"/>
              <a:t>Neunte Ebene</a:t>
            </a:r>
          </a:p>
        </p:txBody>
      </p:sp>
      <p:sp>
        <p:nvSpPr>
          <p:cNvPr id="5" name="Fußzeilenplatzhalter 4" descr="&lt;Mitarbeitende_Ersteller_Mitarbeitende_Titelmitname&gt;">
            <a:extLst>
              <a:ext uri="{FF2B5EF4-FFF2-40B4-BE49-F238E27FC236}">
                <a16:creationId xmlns:a16="http://schemas.microsoft.com/office/drawing/2014/main" id="{BA7469D3-D758-4D66-B52B-335D0B004E98}"/>
              </a:ext>
            </a:extLst>
          </p:cNvPr>
          <p:cNvSpPr>
            <a:spLocks noGrp="1"/>
          </p:cNvSpPr>
          <p:nvPr>
            <p:ph type="ftr" sz="quarter" idx="3"/>
          </p:nvPr>
        </p:nvSpPr>
        <p:spPr>
          <a:xfrm>
            <a:off x="358775" y="6417721"/>
            <a:ext cx="10223999" cy="216000"/>
          </a:xfrm>
          <a:prstGeom prst="rect">
            <a:avLst/>
          </a:prstGeom>
        </p:spPr>
        <p:txBody>
          <a:bodyPr vert="horz" lIns="0" tIns="0" rIns="0" bIns="18000" rtlCol="0" anchor="b" anchorCtr="0"/>
          <a:lstStyle>
            <a:lvl1pPr algn="ctr">
              <a:defRPr sz="1100" baseline="0">
                <a:solidFill>
                  <a:srgbClr val="000000"/>
                </a:solidFill>
              </a:defRPr>
            </a:lvl1pPr>
          </a:lstStyle>
          <a:p>
            <a:r>
              <a:rPr lang="de-CH" dirty="0"/>
              <a:t>Prof. Dr. </a:t>
            </a:r>
            <a:r>
              <a:rPr lang="de-CH" dirty="0" err="1"/>
              <a:t>iur</a:t>
            </a:r>
            <a:r>
              <a:rPr lang="de-CH" dirty="0"/>
              <a:t>. Regina E. Aebi-Müller</a:t>
            </a:r>
          </a:p>
        </p:txBody>
      </p:sp>
      <p:sp>
        <p:nvSpPr>
          <p:cNvPr id="6" name="Foliennummernplatzhalter 5">
            <a:extLst>
              <a:ext uri="{FF2B5EF4-FFF2-40B4-BE49-F238E27FC236}">
                <a16:creationId xmlns:a16="http://schemas.microsoft.com/office/drawing/2014/main" id="{B6B6E1BC-0BF1-4586-8DE0-316908CCD9C2}"/>
              </a:ext>
            </a:extLst>
          </p:cNvPr>
          <p:cNvSpPr>
            <a:spLocks noGrp="1"/>
          </p:cNvSpPr>
          <p:nvPr>
            <p:ph type="sldNum" sz="quarter" idx="4"/>
          </p:nvPr>
        </p:nvSpPr>
        <p:spPr>
          <a:xfrm>
            <a:off x="9864725" y="6417721"/>
            <a:ext cx="718050" cy="216000"/>
          </a:xfrm>
          <a:prstGeom prst="rect">
            <a:avLst/>
          </a:prstGeom>
        </p:spPr>
        <p:txBody>
          <a:bodyPr vert="horz" lIns="0" tIns="0" rIns="0" bIns="0" rtlCol="0" anchor="b" anchorCtr="0"/>
          <a:lstStyle>
            <a:lvl1pPr algn="r">
              <a:defRPr sz="1100">
                <a:solidFill>
                  <a:srgbClr val="000000"/>
                </a:solidFill>
              </a:defRPr>
            </a:lvl1pPr>
          </a:lstStyle>
          <a:p>
            <a:fld id="{0A6ABA92-B65E-42F5-BB28-73DA50746AED}" type="slidenum">
              <a:rPr lang="de-CH"/>
              <a:pPr/>
              <a:t>‹Nr.›</a:t>
            </a:fld>
            <a:endParaRPr lang="de-CH" dirty="0"/>
          </a:p>
        </p:txBody>
      </p:sp>
      <p:pic>
        <p:nvPicPr>
          <p:cNvPr id="31" name="Grafik 30">
            <a:extLst>
              <a:ext uri="{FF2B5EF4-FFF2-40B4-BE49-F238E27FC236}">
                <a16:creationId xmlns:a16="http://schemas.microsoft.com/office/drawing/2014/main" id="{9FDFFC1B-1543-47CF-ADEA-5D5B6A3C01D1}"/>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321431" y="358065"/>
            <a:ext cx="1266825" cy="419100"/>
          </a:xfrm>
          <a:prstGeom prst="rect">
            <a:avLst/>
          </a:prstGeom>
        </p:spPr>
      </p:pic>
    </p:spTree>
    <p:extLst>
      <p:ext uri="{BB962C8B-B14F-4D97-AF65-F5344CB8AC3E}">
        <p14:creationId xmlns:p14="http://schemas.microsoft.com/office/powerpoint/2010/main" val="226125263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55" r:id="rId3"/>
    <p:sldLayoutId id="2147483649" r:id="rId4"/>
    <p:sldLayoutId id="2147483672" r:id="rId5"/>
    <p:sldLayoutId id="2147483669" r:id="rId6"/>
    <p:sldLayoutId id="2147483665" r:id="rId7"/>
    <p:sldLayoutId id="2147483658" r:id="rId8"/>
  </p:sldLayoutIdLst>
  <p:hf hdr="0"/>
  <p:txStyles>
    <p:titleStyle>
      <a:lvl1pPr algn="l" defTabSz="820857" rtl="0" eaLnBrk="1" latinLnBrk="0" hangingPunct="1">
        <a:lnSpc>
          <a:spcPct val="95000"/>
        </a:lnSpc>
        <a:spcBef>
          <a:spcPct val="0"/>
        </a:spcBef>
        <a:buNone/>
        <a:defRPr sz="3200" b="1" kern="1200" cap="none" spc="30" baseline="0">
          <a:solidFill>
            <a:srgbClr val="000000"/>
          </a:solidFill>
          <a:latin typeface="+mj-lt"/>
          <a:ea typeface="+mj-ea"/>
          <a:cs typeface="+mj-cs"/>
        </a:defRPr>
      </a:lvl1pPr>
    </p:titleStyle>
    <p:bodyStyle>
      <a:lvl1pPr marL="0" indent="0" algn="l" defTabSz="864000" rtl="0" eaLnBrk="1" latinLnBrk="0" hangingPunct="1">
        <a:lnSpc>
          <a:spcPct val="100000"/>
        </a:lnSpc>
        <a:spcBef>
          <a:spcPts val="1200"/>
        </a:spcBef>
        <a:spcAft>
          <a:spcPts val="600"/>
        </a:spcAft>
        <a:buFont typeface="Arial" panose="020B0604020202020204" pitchFamily="34" charset="0"/>
        <a:buNone/>
        <a:defRPr sz="1400" kern="1200">
          <a:solidFill>
            <a:srgbClr val="000000"/>
          </a:solidFill>
          <a:latin typeface="+mn-lt"/>
          <a:ea typeface="+mn-ea"/>
          <a:cs typeface="+mn-cs"/>
        </a:defRPr>
      </a:lvl1pPr>
      <a:lvl2pPr marL="216000" indent="-216000" algn="l" defTabSz="864000" rtl="0" eaLnBrk="1" latinLnBrk="0" hangingPunct="1">
        <a:lnSpc>
          <a:spcPct val="100000"/>
        </a:lnSpc>
        <a:spcBef>
          <a:spcPts val="1200"/>
        </a:spcBef>
        <a:spcAft>
          <a:spcPts val="600"/>
        </a:spcAft>
        <a:buFont typeface="Arial" panose="020B0604020202020204" pitchFamily="34" charset="0"/>
        <a:buChar char="–"/>
        <a:defRPr sz="1400" kern="1200">
          <a:solidFill>
            <a:srgbClr val="000000"/>
          </a:solidFill>
          <a:latin typeface="+mn-lt"/>
          <a:ea typeface="+mn-ea"/>
          <a:cs typeface="+mn-cs"/>
        </a:defRPr>
      </a:lvl2pPr>
      <a:lvl3pPr marL="198000" indent="-216000" algn="l" defTabSz="864000" rtl="0" eaLnBrk="1" latinLnBrk="0" hangingPunct="1">
        <a:lnSpc>
          <a:spcPct val="100000"/>
        </a:lnSpc>
        <a:spcBef>
          <a:spcPts val="1200"/>
        </a:spcBef>
        <a:spcAft>
          <a:spcPts val="600"/>
        </a:spcAft>
        <a:buFont typeface="+mj-lt"/>
        <a:buAutoNum type="arabicPeriod"/>
        <a:defRPr sz="1400" kern="1200">
          <a:solidFill>
            <a:srgbClr val="000000"/>
          </a:solidFill>
          <a:latin typeface="+mn-lt"/>
          <a:ea typeface="+mn-ea"/>
          <a:cs typeface="+mn-cs"/>
        </a:defRPr>
      </a:lvl3pPr>
      <a:lvl4pPr marL="432000" indent="-216000" algn="l" defTabSz="864000" rtl="0" eaLnBrk="1" latinLnBrk="0" hangingPunct="1">
        <a:lnSpc>
          <a:spcPct val="100000"/>
        </a:lnSpc>
        <a:spcBef>
          <a:spcPts val="1200"/>
        </a:spcBef>
        <a:spcAft>
          <a:spcPts val="600"/>
        </a:spcAft>
        <a:buFont typeface="Arial" panose="020B0604020202020204" pitchFamily="34" charset="0"/>
        <a:buChar char="–"/>
        <a:defRPr sz="1400" kern="1200">
          <a:solidFill>
            <a:srgbClr val="000000"/>
          </a:solidFill>
          <a:latin typeface="+mn-lt"/>
          <a:ea typeface="+mn-ea"/>
          <a:cs typeface="+mn-cs"/>
        </a:defRPr>
      </a:lvl4pPr>
      <a:lvl5pPr marL="648000" indent="-216000" algn="l" defTabSz="864000" rtl="0" eaLnBrk="1" latinLnBrk="0" hangingPunct="1">
        <a:lnSpc>
          <a:spcPct val="100000"/>
        </a:lnSpc>
        <a:spcBef>
          <a:spcPts val="1200"/>
        </a:spcBef>
        <a:spcAft>
          <a:spcPts val="600"/>
        </a:spcAft>
        <a:buFont typeface="Arial" panose="020B0604020202020204" pitchFamily="34" charset="0"/>
        <a:buChar char="–"/>
        <a:defRPr sz="1400" kern="1200">
          <a:solidFill>
            <a:srgbClr val="000000"/>
          </a:solidFill>
          <a:latin typeface="+mn-lt"/>
          <a:ea typeface="+mn-ea"/>
          <a:cs typeface="+mn-cs"/>
        </a:defRPr>
      </a:lvl5pPr>
      <a:lvl6pPr marL="864000" indent="-216000" algn="l" defTabSz="864000" rtl="0" eaLnBrk="1" latinLnBrk="0" hangingPunct="1">
        <a:lnSpc>
          <a:spcPct val="100000"/>
        </a:lnSpc>
        <a:spcBef>
          <a:spcPts val="1200"/>
        </a:spcBef>
        <a:spcAft>
          <a:spcPts val="600"/>
        </a:spcAft>
        <a:buFont typeface="Arial" panose="020B0604020202020204" pitchFamily="34" charset="0"/>
        <a:buChar char="–"/>
        <a:defRPr sz="1400" kern="1200">
          <a:solidFill>
            <a:srgbClr val="000000"/>
          </a:solidFill>
          <a:latin typeface="+mn-lt"/>
          <a:ea typeface="+mn-ea"/>
          <a:cs typeface="+mn-cs"/>
        </a:defRPr>
      </a:lvl6pPr>
      <a:lvl7pPr marL="1080000" indent="-216000" algn="l" defTabSz="864000" rtl="0" eaLnBrk="1" latinLnBrk="0" hangingPunct="1">
        <a:lnSpc>
          <a:spcPct val="100000"/>
        </a:lnSpc>
        <a:spcBef>
          <a:spcPts val="1200"/>
        </a:spcBef>
        <a:spcAft>
          <a:spcPts val="600"/>
        </a:spcAft>
        <a:buFont typeface="Arial" panose="020B0604020202020204" pitchFamily="34" charset="0"/>
        <a:buChar char="–"/>
        <a:defRPr sz="1400" kern="1200">
          <a:solidFill>
            <a:srgbClr val="000000"/>
          </a:solidFill>
          <a:latin typeface="+mn-lt"/>
          <a:ea typeface="+mn-ea"/>
          <a:cs typeface="+mn-cs"/>
        </a:defRPr>
      </a:lvl7pPr>
      <a:lvl8pPr marL="1296000" indent="-216000" algn="l" defTabSz="864000" rtl="0" eaLnBrk="1" latinLnBrk="0" hangingPunct="1">
        <a:lnSpc>
          <a:spcPct val="100000"/>
        </a:lnSpc>
        <a:spcBef>
          <a:spcPts val="1200"/>
        </a:spcBef>
        <a:spcAft>
          <a:spcPts val="600"/>
        </a:spcAft>
        <a:buFont typeface="Arial" panose="020B0604020202020204" pitchFamily="34" charset="0"/>
        <a:buChar char="–"/>
        <a:defRPr sz="1400" kern="1200">
          <a:solidFill>
            <a:srgbClr val="000000"/>
          </a:solidFill>
          <a:latin typeface="+mn-lt"/>
          <a:ea typeface="+mn-ea"/>
          <a:cs typeface="+mn-cs"/>
        </a:defRPr>
      </a:lvl8pPr>
      <a:lvl9pPr marL="1512000" indent="-216000" algn="l" defTabSz="864000" rtl="0" eaLnBrk="1" latinLnBrk="0" hangingPunct="1">
        <a:lnSpc>
          <a:spcPct val="100000"/>
        </a:lnSpc>
        <a:spcBef>
          <a:spcPts val="1200"/>
        </a:spcBef>
        <a:spcAft>
          <a:spcPts val="600"/>
        </a:spcAft>
        <a:buFont typeface="Arial" panose="020B0604020202020204" pitchFamily="34" charset="0"/>
        <a:buChar char="–"/>
        <a:defRPr sz="1400" kern="1200">
          <a:solidFill>
            <a:srgbClr val="000000"/>
          </a:solidFill>
          <a:latin typeface="+mn-lt"/>
          <a:ea typeface="+mn-ea"/>
          <a:cs typeface="+mn-cs"/>
        </a:defRPr>
      </a:lvl9pPr>
    </p:bodyStyle>
    <p:otherStyle>
      <a:defPPr>
        <a:defRPr lang="de-DE"/>
      </a:defPPr>
      <a:lvl1pPr marL="0" algn="l" defTabSz="820857" rtl="0" eaLnBrk="1" latinLnBrk="0" hangingPunct="1">
        <a:defRPr sz="1616" kern="1200">
          <a:solidFill>
            <a:schemeClr val="tx1"/>
          </a:solidFill>
          <a:latin typeface="+mn-lt"/>
          <a:ea typeface="+mn-ea"/>
          <a:cs typeface="+mn-cs"/>
        </a:defRPr>
      </a:lvl1pPr>
      <a:lvl2pPr marL="410428" algn="l" defTabSz="820857" rtl="0" eaLnBrk="1" latinLnBrk="0" hangingPunct="1">
        <a:defRPr sz="1616" kern="1200">
          <a:solidFill>
            <a:schemeClr val="tx1"/>
          </a:solidFill>
          <a:latin typeface="+mn-lt"/>
          <a:ea typeface="+mn-ea"/>
          <a:cs typeface="+mn-cs"/>
        </a:defRPr>
      </a:lvl2pPr>
      <a:lvl3pPr marL="820857" algn="l" defTabSz="820857" rtl="0" eaLnBrk="1" latinLnBrk="0" hangingPunct="1">
        <a:defRPr sz="1616" kern="1200">
          <a:solidFill>
            <a:schemeClr val="tx1"/>
          </a:solidFill>
          <a:latin typeface="+mn-lt"/>
          <a:ea typeface="+mn-ea"/>
          <a:cs typeface="+mn-cs"/>
        </a:defRPr>
      </a:lvl3pPr>
      <a:lvl4pPr marL="1231285" algn="l" defTabSz="820857" rtl="0" eaLnBrk="1" latinLnBrk="0" hangingPunct="1">
        <a:defRPr sz="1616" kern="1200">
          <a:solidFill>
            <a:schemeClr val="tx1"/>
          </a:solidFill>
          <a:latin typeface="+mn-lt"/>
          <a:ea typeface="+mn-ea"/>
          <a:cs typeface="+mn-cs"/>
        </a:defRPr>
      </a:lvl4pPr>
      <a:lvl5pPr marL="1641714" algn="l" defTabSz="820857" rtl="0" eaLnBrk="1" latinLnBrk="0" hangingPunct="1">
        <a:defRPr sz="1616" kern="1200">
          <a:solidFill>
            <a:schemeClr val="tx1"/>
          </a:solidFill>
          <a:latin typeface="+mn-lt"/>
          <a:ea typeface="+mn-ea"/>
          <a:cs typeface="+mn-cs"/>
        </a:defRPr>
      </a:lvl5pPr>
      <a:lvl6pPr marL="2052142" algn="l" defTabSz="820857" rtl="0" eaLnBrk="1" latinLnBrk="0" hangingPunct="1">
        <a:defRPr sz="1616" kern="1200">
          <a:solidFill>
            <a:schemeClr val="tx1"/>
          </a:solidFill>
          <a:latin typeface="+mn-lt"/>
          <a:ea typeface="+mn-ea"/>
          <a:cs typeface="+mn-cs"/>
        </a:defRPr>
      </a:lvl6pPr>
      <a:lvl7pPr marL="2462571" algn="l" defTabSz="820857" rtl="0" eaLnBrk="1" latinLnBrk="0" hangingPunct="1">
        <a:defRPr sz="1616" kern="1200">
          <a:solidFill>
            <a:schemeClr val="tx1"/>
          </a:solidFill>
          <a:latin typeface="+mn-lt"/>
          <a:ea typeface="+mn-ea"/>
          <a:cs typeface="+mn-cs"/>
        </a:defRPr>
      </a:lvl7pPr>
      <a:lvl8pPr marL="2872999" algn="l" defTabSz="820857" rtl="0" eaLnBrk="1" latinLnBrk="0" hangingPunct="1">
        <a:defRPr sz="1616" kern="1200">
          <a:solidFill>
            <a:schemeClr val="tx1"/>
          </a:solidFill>
          <a:latin typeface="+mn-lt"/>
          <a:ea typeface="+mn-ea"/>
          <a:cs typeface="+mn-cs"/>
        </a:defRPr>
      </a:lvl8pPr>
      <a:lvl9pPr marL="3283428" algn="l" defTabSz="820857" rtl="0" eaLnBrk="1" latinLnBrk="0" hangingPunct="1">
        <a:defRPr sz="1616"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26" userDrawn="1">
          <p15:clr>
            <a:srgbClr val="547EBF"/>
          </p15:clr>
        </p15:guide>
        <p15:guide id="2" pos="6668" userDrawn="1">
          <p15:clr>
            <a:srgbClr val="547EBF"/>
          </p15:clr>
        </p15:guide>
        <p15:guide id="5" orient="horz" pos="3929" userDrawn="1">
          <p15:clr>
            <a:srgbClr val="547EBF"/>
          </p15:clr>
        </p15:guide>
        <p15:guide id="6" orient="horz" pos="4178" userDrawn="1">
          <p15:clr>
            <a:srgbClr val="547EBF"/>
          </p15:clr>
        </p15:guide>
        <p15:guide id="8" pos="3492" userDrawn="1">
          <p15:clr>
            <a:srgbClr val="5ACBF0"/>
          </p15:clr>
        </p15:guide>
        <p15:guide id="9" pos="3402" userDrawn="1">
          <p15:clr>
            <a:srgbClr val="5ACBF0"/>
          </p15:clr>
        </p15:guide>
        <p15:guide id="10" pos="2948" userDrawn="1">
          <p15:clr>
            <a:srgbClr val="5ACBF0"/>
          </p15:clr>
        </p15:guide>
        <p15:guide id="11" pos="2857" userDrawn="1">
          <p15:clr>
            <a:srgbClr val="5ACBF0"/>
          </p15:clr>
        </p15:guide>
        <p15:guide id="12" pos="2404" userDrawn="1">
          <p15:clr>
            <a:srgbClr val="5ACBF0"/>
          </p15:clr>
        </p15:guide>
        <p15:guide id="13" pos="2313" userDrawn="1">
          <p15:clr>
            <a:srgbClr val="5ACBF0"/>
          </p15:clr>
        </p15:guide>
        <p15:guide id="14" pos="1859" userDrawn="1">
          <p15:clr>
            <a:srgbClr val="5ACBF0"/>
          </p15:clr>
        </p15:guide>
        <p15:guide id="15" pos="1769" userDrawn="1">
          <p15:clr>
            <a:srgbClr val="5ACBF0"/>
          </p15:clr>
        </p15:guide>
        <p15:guide id="16" pos="1315" userDrawn="1">
          <p15:clr>
            <a:srgbClr val="5ACBF0"/>
          </p15:clr>
        </p15:guide>
        <p15:guide id="17" pos="1224" userDrawn="1">
          <p15:clr>
            <a:srgbClr val="5ACBF0"/>
          </p15:clr>
        </p15:guide>
        <p15:guide id="18" pos="771" userDrawn="1">
          <p15:clr>
            <a:srgbClr val="5ACBF0"/>
          </p15:clr>
        </p15:guide>
        <p15:guide id="19" pos="680" userDrawn="1">
          <p15:clr>
            <a:srgbClr val="5ACBF0"/>
          </p15:clr>
        </p15:guide>
        <p15:guide id="20" pos="3946" userDrawn="1">
          <p15:clr>
            <a:srgbClr val="5ACBF0"/>
          </p15:clr>
        </p15:guide>
        <p15:guide id="21" pos="4037" userDrawn="1">
          <p15:clr>
            <a:srgbClr val="5ACBF0"/>
          </p15:clr>
        </p15:guide>
        <p15:guide id="22" pos="4581" userDrawn="1">
          <p15:clr>
            <a:srgbClr val="5ACBF0"/>
          </p15:clr>
        </p15:guide>
        <p15:guide id="23" pos="4490" userDrawn="1">
          <p15:clr>
            <a:srgbClr val="5ACBF0"/>
          </p15:clr>
        </p15:guide>
        <p15:guide id="24" pos="5035" userDrawn="1">
          <p15:clr>
            <a:srgbClr val="5ACBF0"/>
          </p15:clr>
        </p15:guide>
        <p15:guide id="25" pos="5125" userDrawn="1">
          <p15:clr>
            <a:srgbClr val="5ACBF0"/>
          </p15:clr>
        </p15:guide>
        <p15:guide id="26" pos="5579" userDrawn="1">
          <p15:clr>
            <a:srgbClr val="5ACBF0"/>
          </p15:clr>
        </p15:guide>
        <p15:guide id="27" pos="5670" userDrawn="1">
          <p15:clr>
            <a:srgbClr val="5ACBF0"/>
          </p15:clr>
        </p15:guide>
        <p15:guide id="28" pos="6123" userDrawn="1">
          <p15:clr>
            <a:srgbClr val="5ACBF0"/>
          </p15:clr>
        </p15:guide>
        <p15:guide id="29" pos="6214" userDrawn="1">
          <p15:clr>
            <a:srgbClr val="5ACBF0"/>
          </p15:clr>
        </p15:guide>
        <p15:guide id="32" orient="horz" pos="232" userDrawn="1">
          <p15:clr>
            <a:srgbClr val="547EBF"/>
          </p15:clr>
        </p15:guide>
        <p15:guide id="36" orient="horz" pos="969" userDrawn="1">
          <p15:clr>
            <a:srgbClr val="5ACBF0"/>
          </p15:clr>
        </p15:guide>
        <p15:guide id="37" orient="horz" pos="663" userDrawn="1">
          <p15:clr>
            <a:srgbClr val="5ACBF0"/>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3.bin"/><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lt;Einzelfelder_Präsentationstitel&gt;">
            <a:extLst>
              <a:ext uri="{FF2B5EF4-FFF2-40B4-BE49-F238E27FC236}">
                <a16:creationId xmlns:a16="http://schemas.microsoft.com/office/drawing/2014/main" id="{C11613C6-AD18-411E-A443-E97E26497335}"/>
              </a:ext>
            </a:extLst>
          </p:cNvPr>
          <p:cNvSpPr>
            <a:spLocks noGrp="1"/>
          </p:cNvSpPr>
          <p:nvPr>
            <p:ph type="ctrTitle"/>
          </p:nvPr>
        </p:nvSpPr>
        <p:spPr>
          <a:xfrm>
            <a:off x="5761449" y="2990013"/>
            <a:ext cx="4824001" cy="1706786"/>
          </a:xfrm>
        </p:spPr>
        <p:txBody>
          <a:bodyPr/>
          <a:lstStyle/>
          <a:p>
            <a:r>
              <a:rPr lang="de-CH" dirty="0"/>
              <a:t>Vorsorgeauftrag</a:t>
            </a:r>
            <a:br>
              <a:rPr lang="de-CH" dirty="0"/>
            </a:br>
            <a:r>
              <a:rPr lang="de-CH" sz="3200" i="1" dirty="0"/>
              <a:t>versus</a:t>
            </a:r>
            <a:br>
              <a:rPr lang="de-CH" dirty="0"/>
            </a:br>
            <a:r>
              <a:rPr lang="de-CH" dirty="0"/>
              <a:t>Beistandschaft</a:t>
            </a:r>
          </a:p>
        </p:txBody>
      </p:sp>
      <p:pic>
        <p:nvPicPr>
          <p:cNvPr id="41" name="Bildplatzhalter 40">
            <a:extLst>
              <a:ext uri="{FF2B5EF4-FFF2-40B4-BE49-F238E27FC236}">
                <a16:creationId xmlns:a16="http://schemas.microsoft.com/office/drawing/2014/main" id="{5C0149DE-DB9D-4774-9DC8-7B033CBF55C2}"/>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tretch>
            <a:fillRect/>
          </a:stretch>
        </p:blipFill>
        <p:spPr>
          <a:xfrm>
            <a:off x="358775" y="1538287"/>
            <a:ext cx="4824000" cy="4824000"/>
          </a:xfrm>
        </p:spPr>
      </p:pic>
      <p:sp>
        <p:nvSpPr>
          <p:cNvPr id="6" name="Fußzeilenplatzhalter 4" descr="&lt;mitarbeitende_ersteller_mitarbeitende_titelmitname&gt;">
            <a:extLst>
              <a:ext uri="{FF2B5EF4-FFF2-40B4-BE49-F238E27FC236}">
                <a16:creationId xmlns:a16="http://schemas.microsoft.com/office/drawing/2014/main" id="{9ADF89FE-A4A3-2349-BFAC-473A2541A560}"/>
              </a:ext>
            </a:extLst>
          </p:cNvPr>
          <p:cNvSpPr>
            <a:spLocks noGrp="1"/>
          </p:cNvSpPr>
          <p:nvPr>
            <p:ph type="ftr" sz="quarter" idx="11"/>
          </p:nvPr>
        </p:nvSpPr>
        <p:spPr>
          <a:xfrm>
            <a:off x="5761448" y="5106255"/>
            <a:ext cx="4777110" cy="847613"/>
          </a:xfrm>
        </p:spPr>
        <p:txBody>
          <a:bodyPr/>
          <a:lstStyle/>
          <a:p>
            <a:pPr algn="l"/>
            <a:r>
              <a:rPr lang="de-CH" sz="1600" dirty="0">
                <a:solidFill>
                  <a:schemeClr val="tx1">
                    <a:lumMod val="65000"/>
                    <a:lumOff val="35000"/>
                  </a:schemeClr>
                </a:solidFill>
              </a:rPr>
              <a:t>Prof. Dr. iur. Regina E. Aebi-Müller</a:t>
            </a:r>
          </a:p>
          <a:p>
            <a:pPr algn="l">
              <a:spcBef>
                <a:spcPts val="600"/>
              </a:spcBef>
            </a:pPr>
            <a:r>
              <a:rPr lang="de-CH" sz="1050" b="0" dirty="0">
                <a:solidFill>
                  <a:schemeClr val="bg2">
                    <a:lumMod val="50000"/>
                  </a:schemeClr>
                </a:solidFill>
              </a:rPr>
              <a:t>Ordentliche Professorin für Privatrecht </a:t>
            </a:r>
            <a:br>
              <a:rPr lang="de-CH" sz="1050" b="0" dirty="0">
                <a:solidFill>
                  <a:schemeClr val="bg2">
                    <a:lumMod val="50000"/>
                  </a:schemeClr>
                </a:solidFill>
              </a:rPr>
            </a:br>
            <a:r>
              <a:rPr lang="de-CH" sz="1050" b="0" dirty="0">
                <a:solidFill>
                  <a:schemeClr val="bg2">
                    <a:lumMod val="50000"/>
                  </a:schemeClr>
                </a:solidFill>
              </a:rPr>
              <a:t>und Privatrechtsvergleichung</a:t>
            </a:r>
          </a:p>
        </p:txBody>
      </p:sp>
      <p:sp>
        <p:nvSpPr>
          <p:cNvPr id="3" name="Textfeld 2">
            <a:extLst>
              <a:ext uri="{FF2B5EF4-FFF2-40B4-BE49-F238E27FC236}">
                <a16:creationId xmlns:a16="http://schemas.microsoft.com/office/drawing/2014/main" id="{5C8035D9-3779-9D19-7867-593D78684706}"/>
              </a:ext>
            </a:extLst>
          </p:cNvPr>
          <p:cNvSpPr txBox="1"/>
          <p:nvPr/>
        </p:nvSpPr>
        <p:spPr>
          <a:xfrm>
            <a:off x="5761448" y="1846510"/>
            <a:ext cx="3331181" cy="734047"/>
          </a:xfrm>
          <a:prstGeom prst="rect">
            <a:avLst/>
          </a:prstGeom>
          <a:noFill/>
        </p:spPr>
        <p:txBody>
          <a:bodyPr wrap="square" lIns="0" tIns="0" rIns="0" bIns="0" rtlCol="0">
            <a:spAutoFit/>
          </a:bodyPr>
          <a:lstStyle/>
          <a:p>
            <a:pPr algn="l">
              <a:lnSpc>
                <a:spcPct val="117000"/>
              </a:lnSpc>
            </a:pPr>
            <a:r>
              <a:rPr lang="de-CH" sz="1400" b="1" dirty="0">
                <a:solidFill>
                  <a:schemeClr val="tx2">
                    <a:lumMod val="50000"/>
                    <a:lumOff val="50000"/>
                  </a:schemeClr>
                </a:solidFill>
              </a:rPr>
              <a:t>25. August 2023</a:t>
            </a:r>
          </a:p>
          <a:p>
            <a:pPr algn="l">
              <a:lnSpc>
                <a:spcPct val="117000"/>
              </a:lnSpc>
            </a:pPr>
            <a:r>
              <a:rPr lang="de-CH" sz="1400" b="1" dirty="0">
                <a:solidFill>
                  <a:schemeClr val="tx2">
                    <a:lumMod val="50000"/>
                    <a:lumOff val="50000"/>
                  </a:schemeClr>
                </a:solidFill>
              </a:rPr>
              <a:t>Weiterbildungsseminar Stiftung Schweizerisches Notariat</a:t>
            </a:r>
            <a:endParaRPr sz="1400" b="1" dirty="0">
              <a:solidFill>
                <a:schemeClr val="tx2">
                  <a:lumMod val="50000"/>
                  <a:lumOff val="50000"/>
                </a:schemeClr>
              </a:solidFill>
            </a:endParaRPr>
          </a:p>
        </p:txBody>
      </p:sp>
    </p:spTree>
    <p:extLst>
      <p:ext uri="{BB962C8B-B14F-4D97-AF65-F5344CB8AC3E}">
        <p14:creationId xmlns:p14="http://schemas.microsoft.com/office/powerpoint/2010/main" val="53770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2207941" y="353082"/>
            <a:ext cx="8374334" cy="842799"/>
          </a:xfrm>
        </p:spPr>
        <p:txBody>
          <a:bodyPr/>
          <a:lstStyle/>
          <a:p>
            <a:pPr marL="11113" indent="-11113"/>
            <a:r>
              <a:rPr lang="de-CH" sz="2600" cap="all" dirty="0">
                <a:solidFill>
                  <a:srgbClr val="0070C0"/>
                </a:solidFill>
              </a:rPr>
              <a:t>Weisungsmöglichkeiten und Wünsche der betroffenen Person</a:t>
            </a: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3"/>
          </p:nvPr>
        </p:nvSpPr>
        <p:spPr>
          <a:xfrm>
            <a:off x="814039" y="1650380"/>
            <a:ext cx="9467385" cy="4586908"/>
          </a:xfrm>
        </p:spPr>
        <p:txBody>
          <a:bodyPr/>
          <a:lstStyle/>
          <a:p>
            <a:pPr>
              <a:spcAft>
                <a:spcPts val="1800"/>
              </a:spcAft>
            </a:pPr>
            <a:r>
              <a:rPr lang="de-CH" sz="2000" b="1" dirty="0">
                <a:solidFill>
                  <a:srgbClr val="E5007D"/>
                </a:solidFill>
              </a:rPr>
              <a:t>Ruth möchte «um jeden Preis» bis zu ihrem Tod in ihrem Einfamilienhaus bleiben.</a:t>
            </a:r>
          </a:p>
          <a:p>
            <a:pPr marL="285750" lvl="1" indent="-285750">
              <a:buClr>
                <a:schemeClr val="tx1"/>
              </a:buClr>
              <a:buFont typeface="Arial" panose="020B0604020202020204" pitchFamily="34" charset="0"/>
              <a:buChar char="•"/>
            </a:pPr>
            <a:r>
              <a:rPr lang="de-CH" b="1" dirty="0"/>
              <a:t>Vorsorgeauftrag</a:t>
            </a:r>
          </a:p>
          <a:p>
            <a:pPr marL="577850" lvl="1" indent="-288925">
              <a:spcBef>
                <a:spcPts val="600"/>
              </a:spcBef>
              <a:buClr>
                <a:schemeClr val="accent1"/>
              </a:buClr>
              <a:buFont typeface="Wingdings" pitchFamily="2" charset="2"/>
              <a:buChar char="ü"/>
            </a:pPr>
            <a:r>
              <a:rPr lang="de-CH" dirty="0"/>
              <a:t>Weisungen des Vorsorgeauftraggebers an die vorsorgebeauftragte Person sind möglich; sie dürfen aber nicht umgesetzt werden, wenn sie dem Schutzbedürfnis und den Interessen des Betroffenen eindeutig zuwiderlaufen.</a:t>
            </a:r>
          </a:p>
          <a:p>
            <a:pPr marL="285750" indent="-285750">
              <a:spcBef>
                <a:spcPts val="2400"/>
              </a:spcBef>
              <a:buFont typeface="Arial" panose="020B0604020202020204" pitchFamily="34" charset="0"/>
              <a:buChar char="•"/>
            </a:pPr>
            <a:r>
              <a:rPr lang="de-CH" b="1" dirty="0"/>
              <a:t>Beistandschaft </a:t>
            </a:r>
          </a:p>
          <a:p>
            <a:pPr marL="577850" lvl="1" indent="-288925">
              <a:spcBef>
                <a:spcPts val="600"/>
              </a:spcBef>
              <a:buClr>
                <a:schemeClr val="accent1"/>
              </a:buClr>
              <a:buFont typeface="Wingdings" pitchFamily="2" charset="2"/>
              <a:buChar char="ü"/>
            </a:pPr>
            <a:r>
              <a:rPr lang="de-CH" dirty="0"/>
              <a:t>Keine Weisungen der betroffenen Person im Hinblick auf künftige Mandatsführung möglich.</a:t>
            </a:r>
          </a:p>
          <a:p>
            <a:pPr marL="577850" lvl="1" indent="-288925">
              <a:spcBef>
                <a:spcPts val="600"/>
              </a:spcBef>
              <a:buClr>
                <a:schemeClr val="accent1"/>
              </a:buClr>
              <a:buFont typeface="Wingdings" pitchFamily="2" charset="2"/>
              <a:buChar char="ü"/>
            </a:pPr>
            <a:r>
              <a:rPr lang="de-CH" dirty="0"/>
              <a:t>Der Beistand hat jedoch «soweit tunlich» auf die Meinung und die Wünsche der </a:t>
            </a:r>
            <a:r>
              <a:rPr lang="de-CH" dirty="0" err="1"/>
              <a:t>verbeiständeten</a:t>
            </a:r>
            <a:r>
              <a:rPr lang="de-CH" dirty="0"/>
              <a:t> Person einzugehen.</a:t>
            </a:r>
          </a:p>
        </p:txBody>
      </p:sp>
      <p:sp>
        <p:nvSpPr>
          <p:cNvPr id="5" name="Fußzeilenplatzhalter 3" descr="&lt;mitarbeitende_ersteller_mitarbeitende_titelmitname&gt;">
            <a:extLst>
              <a:ext uri="{FF2B5EF4-FFF2-40B4-BE49-F238E27FC236}">
                <a16:creationId xmlns:a16="http://schemas.microsoft.com/office/drawing/2014/main" id="{EC11DC1A-7028-3B25-CA52-C2193CD06880}"/>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8" name="Foliennummernplatzhalter 4">
            <a:extLst>
              <a:ext uri="{FF2B5EF4-FFF2-40B4-BE49-F238E27FC236}">
                <a16:creationId xmlns:a16="http://schemas.microsoft.com/office/drawing/2014/main" id="{E1E6BDE3-122F-6E62-CF09-2A4AC10BF10D}"/>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Fußzeilenplatzhalter 3" descr="&lt;mitarbeitende_ersteller_mitarbeitende_titelmitname&gt;">
            <a:extLst>
              <a:ext uri="{FF2B5EF4-FFF2-40B4-BE49-F238E27FC236}">
                <a16:creationId xmlns:a16="http://schemas.microsoft.com/office/drawing/2014/main" id="{14D0DFC0-36FA-9B4B-8D50-6E9F2DB9F9B2}"/>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1791590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2207941" y="353082"/>
            <a:ext cx="8374334" cy="842799"/>
          </a:xfrm>
        </p:spPr>
        <p:txBody>
          <a:bodyPr/>
          <a:lstStyle/>
          <a:p>
            <a:pPr marL="11113" indent="-11113"/>
            <a:r>
              <a:rPr lang="de-CH" sz="2600" cap="all" dirty="0">
                <a:solidFill>
                  <a:srgbClr val="0070C0"/>
                </a:solidFill>
              </a:rPr>
              <a:t>Handlungsspielräume des Vertreters</a:t>
            </a: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3"/>
          </p:nvPr>
        </p:nvSpPr>
        <p:spPr>
          <a:xfrm>
            <a:off x="665922" y="1195881"/>
            <a:ext cx="9611140" cy="5041407"/>
          </a:xfrm>
        </p:spPr>
        <p:txBody>
          <a:bodyPr/>
          <a:lstStyle/>
          <a:p>
            <a:pPr>
              <a:spcAft>
                <a:spcPts val="0"/>
              </a:spcAft>
            </a:pPr>
            <a:r>
              <a:rPr lang="de-CH" sz="1700" b="1" dirty="0">
                <a:solidFill>
                  <a:srgbClr val="E5007D"/>
                </a:solidFill>
              </a:rPr>
              <a:t>Die Pflege von Ruth ist im eigenen Haus aufgrund der fortschreitenden Erkrankung kaum mehr möglich. Aufgrund der fehlenden finanziellen Liquidität drängt sich der Verkauf der Mietliegenschaft auf. Ruth hat ihren Kindern und Enkeln regelmässig jeweils zum Geburtstag den Betrag von Fr. 20.000 geschenkt.</a:t>
            </a:r>
          </a:p>
          <a:p>
            <a:pPr marL="285750" indent="-285750">
              <a:spcBef>
                <a:spcPts val="2400"/>
              </a:spcBef>
              <a:buFont typeface="Arial" panose="020B0604020202020204" pitchFamily="34" charset="0"/>
              <a:buChar char="•"/>
            </a:pPr>
            <a:r>
              <a:rPr lang="de-CH" sz="1600" b="1" dirty="0"/>
              <a:t>Vorsorgeauftrag</a:t>
            </a:r>
          </a:p>
          <a:p>
            <a:pPr marL="577850" lvl="1" indent="-288925">
              <a:spcBef>
                <a:spcPts val="600"/>
              </a:spcBef>
              <a:buClr>
                <a:schemeClr val="accent1"/>
              </a:buClr>
              <a:buFont typeface="Wingdings" pitchFamily="2" charset="2"/>
              <a:buChar char="ü"/>
            </a:pPr>
            <a:r>
              <a:rPr lang="de-CH" sz="1600" dirty="0"/>
              <a:t>Keine gesetzlichen Genehmigungspflichten; diese können jedoch im VA angeordnet werden.</a:t>
            </a:r>
          </a:p>
          <a:p>
            <a:pPr marL="577850" lvl="1" indent="-288925">
              <a:spcBef>
                <a:spcPts val="600"/>
              </a:spcBef>
              <a:buClr>
                <a:schemeClr val="accent1"/>
              </a:buClr>
              <a:buFont typeface="Wingdings" pitchFamily="2" charset="2"/>
              <a:buChar char="ü"/>
            </a:pPr>
            <a:r>
              <a:rPr lang="de-CH" sz="1600" dirty="0"/>
              <a:t>Anwendbarkeit von Art. 396 Abs. 3 OR (betr. Schenkungen und Grundstückveräusserungen) auf VA nicht abschliessend geklärt. </a:t>
            </a:r>
          </a:p>
          <a:p>
            <a:pPr marL="577850" lvl="1" indent="-288925">
              <a:spcBef>
                <a:spcPts val="600"/>
              </a:spcBef>
              <a:buClr>
                <a:schemeClr val="accent1"/>
              </a:buClr>
              <a:buFont typeface="Wingdings" pitchFamily="2" charset="2"/>
              <a:buChar char="ü"/>
            </a:pPr>
            <a:r>
              <a:rPr lang="de-CH" sz="1600" dirty="0"/>
              <a:t>Keine gesetzlichen Vorgaben zur Vermögensverwaltung.</a:t>
            </a:r>
          </a:p>
          <a:p>
            <a:pPr marL="285750" indent="-285750">
              <a:spcBef>
                <a:spcPts val="1800"/>
              </a:spcBef>
              <a:buFont typeface="Arial" panose="020B0604020202020204" pitchFamily="34" charset="0"/>
              <a:buChar char="•"/>
            </a:pPr>
            <a:r>
              <a:rPr lang="de-CH" sz="1600" b="1" dirty="0"/>
              <a:t>Beistandschaft </a:t>
            </a:r>
          </a:p>
          <a:p>
            <a:pPr marL="577850" lvl="1" indent="-288925">
              <a:spcBef>
                <a:spcPts val="600"/>
              </a:spcBef>
              <a:buClr>
                <a:schemeClr val="accent1"/>
              </a:buClr>
              <a:buFont typeface="Wingdings" pitchFamily="2" charset="2"/>
              <a:buChar char="ü"/>
            </a:pPr>
            <a:r>
              <a:rPr lang="de-CH" sz="1600" dirty="0"/>
              <a:t>Gewisse Geschäfte des Beistandes unterliegen der Genehmigung durch die KESB, u.a. Liquidation des Haushalts und Veräusserung von Grundstücken.</a:t>
            </a:r>
          </a:p>
          <a:p>
            <a:pPr marL="577850" lvl="1" indent="-288925">
              <a:spcBef>
                <a:spcPts val="600"/>
              </a:spcBef>
              <a:buClr>
                <a:schemeClr val="accent1"/>
              </a:buClr>
              <a:buFont typeface="Wingdings" pitchFamily="2" charset="2"/>
              <a:buChar char="ü"/>
            </a:pPr>
            <a:r>
              <a:rPr lang="de-CH" sz="1600" dirty="0"/>
              <a:t>Schenkungsverbot, mit Ausnahme von Gelegenheitsgeschenken (Art. 412 ZGB).</a:t>
            </a:r>
          </a:p>
          <a:p>
            <a:pPr marL="577850" lvl="1" indent="-288925">
              <a:spcBef>
                <a:spcPts val="600"/>
              </a:spcBef>
              <a:buClr>
                <a:schemeClr val="accent1"/>
              </a:buClr>
              <a:buFont typeface="Wingdings" pitchFamily="2" charset="2"/>
              <a:buChar char="ü"/>
            </a:pPr>
            <a:r>
              <a:rPr lang="de-CH" sz="1600" dirty="0"/>
              <a:t>Vermögensverwaltung gesetzlich geregelt; dadurch ist eine eigentliche Geschäftsführung erschwert.</a:t>
            </a:r>
          </a:p>
        </p:txBody>
      </p:sp>
      <p:sp>
        <p:nvSpPr>
          <p:cNvPr id="5" name="Fußzeilenplatzhalter 3" descr="&lt;mitarbeitende_ersteller_mitarbeitende_titelmitname&gt;">
            <a:extLst>
              <a:ext uri="{FF2B5EF4-FFF2-40B4-BE49-F238E27FC236}">
                <a16:creationId xmlns:a16="http://schemas.microsoft.com/office/drawing/2014/main" id="{EC11DC1A-7028-3B25-CA52-C2193CD06880}"/>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8" name="Foliennummernplatzhalter 4">
            <a:extLst>
              <a:ext uri="{FF2B5EF4-FFF2-40B4-BE49-F238E27FC236}">
                <a16:creationId xmlns:a16="http://schemas.microsoft.com/office/drawing/2014/main" id="{E1E6BDE3-122F-6E62-CF09-2A4AC10BF10D}"/>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Fußzeilenplatzhalter 3" descr="&lt;mitarbeitende_ersteller_mitarbeitende_titelmitname&gt;">
            <a:extLst>
              <a:ext uri="{FF2B5EF4-FFF2-40B4-BE49-F238E27FC236}">
                <a16:creationId xmlns:a16="http://schemas.microsoft.com/office/drawing/2014/main" id="{14D0DFC0-36FA-9B4B-8D50-6E9F2DB9F9B2}"/>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19549599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2207941" y="353082"/>
            <a:ext cx="8374334" cy="842799"/>
          </a:xfrm>
        </p:spPr>
        <p:txBody>
          <a:bodyPr/>
          <a:lstStyle/>
          <a:p>
            <a:pPr marL="11113" indent="-11113"/>
            <a:r>
              <a:rPr lang="de-CH" sz="2600" cap="all" dirty="0">
                <a:solidFill>
                  <a:srgbClr val="0070C0"/>
                </a:solidFill>
              </a:rPr>
              <a:t>«Rechtsmittel» gegen Handlungen des Vertreters</a:t>
            </a: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3"/>
          </p:nvPr>
        </p:nvSpPr>
        <p:spPr>
          <a:xfrm>
            <a:off x="814039" y="1520687"/>
            <a:ext cx="9467385" cy="4716601"/>
          </a:xfrm>
        </p:spPr>
        <p:txBody>
          <a:bodyPr/>
          <a:lstStyle/>
          <a:p>
            <a:pPr>
              <a:spcAft>
                <a:spcPts val="1800"/>
              </a:spcAft>
            </a:pPr>
            <a:r>
              <a:rPr lang="de-CH" sz="2000" b="1" dirty="0">
                <a:solidFill>
                  <a:srgbClr val="E5007D"/>
                </a:solidFill>
              </a:rPr>
              <a:t>Ruth ist überhaupt nicht damit einverstanden, dass die vertretungsberechtigte Person für sie eine engmaschige Spitex-Betreuung installiert hat.</a:t>
            </a:r>
          </a:p>
          <a:p>
            <a:pPr marL="285750" lvl="1" indent="-285750">
              <a:buClr>
                <a:schemeClr val="tx1"/>
              </a:buClr>
              <a:buFont typeface="Arial" panose="020B0604020202020204" pitchFamily="34" charset="0"/>
              <a:buChar char="•"/>
            </a:pPr>
            <a:r>
              <a:rPr lang="de-CH" b="1" dirty="0"/>
              <a:t>Vorsorgeauftrag</a:t>
            </a:r>
          </a:p>
          <a:p>
            <a:pPr marL="577850" lvl="1" indent="-288925">
              <a:spcBef>
                <a:spcPts val="600"/>
              </a:spcBef>
              <a:buClr>
                <a:schemeClr val="accent1"/>
              </a:buClr>
              <a:buFont typeface="Wingdings" pitchFamily="2" charset="2"/>
              <a:buChar char="ü"/>
            </a:pPr>
            <a:r>
              <a:rPr lang="de-CH" dirty="0"/>
              <a:t>Die betroffene Person hat keine förmlichen Rechtsbehelfe, um gegen ein vertretungs-weises Handeln des Vorsorgebeauftragten vorzugehen. Möglich ist immerhin eine Gefährdungsmeldung; die KESB kann indessen nur eingreifen, wenn eine (erhebliche?) Interessengefährdung vorliegt.</a:t>
            </a:r>
          </a:p>
          <a:p>
            <a:pPr marL="285750" indent="-285750">
              <a:spcBef>
                <a:spcPts val="2400"/>
              </a:spcBef>
              <a:buFont typeface="Arial" panose="020B0604020202020204" pitchFamily="34" charset="0"/>
              <a:buChar char="•"/>
            </a:pPr>
            <a:r>
              <a:rPr lang="de-CH" b="1" dirty="0"/>
              <a:t>Beistandschaft </a:t>
            </a:r>
          </a:p>
          <a:p>
            <a:pPr marL="577850" lvl="1" indent="-288925">
              <a:spcBef>
                <a:spcPts val="600"/>
              </a:spcBef>
              <a:buClr>
                <a:schemeClr val="accent1"/>
              </a:buClr>
              <a:buFont typeface="Wingdings" pitchFamily="2" charset="2"/>
              <a:buChar char="ü"/>
            </a:pPr>
            <a:r>
              <a:rPr lang="de-CH" dirty="0"/>
              <a:t>Gegen Handlungen (und Unterlassungen) des Beistandes kann die KESB angerufen werden, deren Entscheid unterliegt wiederum der gerichtlichen Beschwerde.</a:t>
            </a:r>
          </a:p>
          <a:p>
            <a:pPr marL="577850" lvl="1" indent="-288925">
              <a:spcBef>
                <a:spcPts val="600"/>
              </a:spcBef>
              <a:buClr>
                <a:schemeClr val="accent1"/>
              </a:buClr>
              <a:buFont typeface="Wingdings" pitchFamily="2" charset="2"/>
              <a:buChar char="ü"/>
            </a:pPr>
            <a:r>
              <a:rPr lang="de-CH" dirty="0"/>
              <a:t>Eine Interessengefährdung ist nicht erforderlich, vielmehr soll die behördliche </a:t>
            </a:r>
            <a:r>
              <a:rPr lang="de-CH" dirty="0" err="1"/>
              <a:t>Interven-tion</a:t>
            </a:r>
            <a:r>
              <a:rPr lang="de-CH" dirty="0"/>
              <a:t> im umfassenden Sinn die ordnungsgemässe Mandatsführung sicherstellen.</a:t>
            </a:r>
          </a:p>
        </p:txBody>
      </p:sp>
      <p:sp>
        <p:nvSpPr>
          <p:cNvPr id="5" name="Fußzeilenplatzhalter 3" descr="&lt;mitarbeitende_ersteller_mitarbeitende_titelmitname&gt;">
            <a:extLst>
              <a:ext uri="{FF2B5EF4-FFF2-40B4-BE49-F238E27FC236}">
                <a16:creationId xmlns:a16="http://schemas.microsoft.com/office/drawing/2014/main" id="{EC11DC1A-7028-3B25-CA52-C2193CD06880}"/>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8" name="Foliennummernplatzhalter 4">
            <a:extLst>
              <a:ext uri="{FF2B5EF4-FFF2-40B4-BE49-F238E27FC236}">
                <a16:creationId xmlns:a16="http://schemas.microsoft.com/office/drawing/2014/main" id="{E1E6BDE3-122F-6E62-CF09-2A4AC10BF10D}"/>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Fußzeilenplatzhalter 3" descr="&lt;mitarbeitende_ersteller_mitarbeitende_titelmitname&gt;">
            <a:extLst>
              <a:ext uri="{FF2B5EF4-FFF2-40B4-BE49-F238E27FC236}">
                <a16:creationId xmlns:a16="http://schemas.microsoft.com/office/drawing/2014/main" id="{14D0DFC0-36FA-9B4B-8D50-6E9F2DB9F9B2}"/>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5320906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2207941" y="353082"/>
            <a:ext cx="8374334" cy="842799"/>
          </a:xfrm>
        </p:spPr>
        <p:txBody>
          <a:bodyPr/>
          <a:lstStyle/>
          <a:p>
            <a:pPr marL="11113" indent="-11113"/>
            <a:r>
              <a:rPr lang="de-CH" sz="2600" cap="all" dirty="0">
                <a:solidFill>
                  <a:srgbClr val="0070C0"/>
                </a:solidFill>
              </a:rPr>
              <a:t>Anpassung an veränderte Bedürfnisse</a:t>
            </a: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3"/>
          </p:nvPr>
        </p:nvSpPr>
        <p:spPr>
          <a:xfrm>
            <a:off x="814039" y="1282148"/>
            <a:ext cx="9467385" cy="4955140"/>
          </a:xfrm>
        </p:spPr>
        <p:txBody>
          <a:bodyPr/>
          <a:lstStyle/>
          <a:p>
            <a:pPr>
              <a:spcAft>
                <a:spcPts val="1800"/>
              </a:spcAft>
            </a:pPr>
            <a:r>
              <a:rPr lang="de-CH" sz="1900" b="1" dirty="0">
                <a:solidFill>
                  <a:srgbClr val="E5007D"/>
                </a:solidFill>
              </a:rPr>
              <a:t>Ruth wäre es mittlerweile lieber, wenn ihr Gärtner Guido ihr Vorsorgebeauftragter wäre, denn sie hat sich mit ihrer Tochter zerstritten. Zudem hat sich gezeigt, dass der Aufgabenbereich des Vorsorgeauftrages zu eng gefasst ist (der Verkauf von Liegenschaften und Behandlungsentscheide sind ausdrücklich ausgeschlossen).</a:t>
            </a:r>
          </a:p>
          <a:p>
            <a:pPr marL="285750" lvl="1" indent="-285750">
              <a:buClr>
                <a:schemeClr val="tx1"/>
              </a:buClr>
              <a:buFont typeface="Arial" panose="020B0604020202020204" pitchFamily="34" charset="0"/>
              <a:buChar char="•"/>
            </a:pPr>
            <a:r>
              <a:rPr lang="de-CH" sz="1700" b="1" dirty="0"/>
              <a:t>Vorsorgeauftrag</a:t>
            </a:r>
          </a:p>
          <a:p>
            <a:pPr marL="577850" lvl="1" indent="-288925">
              <a:spcBef>
                <a:spcPts val="600"/>
              </a:spcBef>
              <a:buClr>
                <a:schemeClr val="accent1"/>
              </a:buClr>
              <a:buFont typeface="Wingdings" pitchFamily="2" charset="2"/>
              <a:buChar char="ü"/>
            </a:pPr>
            <a:r>
              <a:rPr lang="de-CH" sz="1700" dirty="0"/>
              <a:t>Der Vorsorgeauftrag kann bei noch vorhandener Handlungsfähigkeit jederzeit widerrufen oder geändert werden – bei fehlender Handlungsfähigkeit hingegen nicht mehr.</a:t>
            </a:r>
          </a:p>
          <a:p>
            <a:pPr marL="577850" lvl="1" indent="-288925">
              <a:spcBef>
                <a:spcPts val="600"/>
              </a:spcBef>
              <a:buClr>
                <a:schemeClr val="accent1"/>
              </a:buClr>
              <a:buFont typeface="Wingdings" pitchFamily="2" charset="2"/>
              <a:buChar char="ü"/>
            </a:pPr>
            <a:r>
              <a:rPr lang="de-CH" sz="1700" dirty="0"/>
              <a:t>Sofern nötig, können die Befugnisse des Vorsorgebeauftragten durch die KESB ergänzt werden.</a:t>
            </a:r>
          </a:p>
          <a:p>
            <a:pPr marL="285750" indent="-285750">
              <a:spcBef>
                <a:spcPts val="2400"/>
              </a:spcBef>
              <a:buFont typeface="Arial" panose="020B0604020202020204" pitchFamily="34" charset="0"/>
              <a:buChar char="•"/>
            </a:pPr>
            <a:r>
              <a:rPr lang="de-CH" sz="1700" b="1" dirty="0"/>
              <a:t>Beistandschaft </a:t>
            </a:r>
          </a:p>
          <a:p>
            <a:pPr marL="577850" lvl="1" indent="-288925">
              <a:spcBef>
                <a:spcPts val="600"/>
              </a:spcBef>
              <a:buClr>
                <a:schemeClr val="accent1"/>
              </a:buClr>
              <a:buFont typeface="Wingdings" pitchFamily="2" charset="2"/>
              <a:buChar char="ü"/>
            </a:pPr>
            <a:r>
              <a:rPr lang="de-CH" sz="1700" dirty="0"/>
              <a:t>Die Massnahme kann jederzeit aufgehoben oder angepasst werden.</a:t>
            </a:r>
          </a:p>
          <a:p>
            <a:pPr marL="577850" lvl="1" indent="-288925">
              <a:spcBef>
                <a:spcPts val="600"/>
              </a:spcBef>
              <a:buClr>
                <a:schemeClr val="accent1"/>
              </a:buClr>
              <a:buFont typeface="Wingdings" pitchFamily="2" charset="2"/>
              <a:buChar char="ü"/>
            </a:pPr>
            <a:r>
              <a:rPr lang="de-CH" sz="1700" dirty="0"/>
              <a:t>Beistände können entlassen bzw. ersetzt werden (allerdings nicht einfach auf blossen Wunsch der betroffenen Person).</a:t>
            </a:r>
          </a:p>
        </p:txBody>
      </p:sp>
      <p:sp>
        <p:nvSpPr>
          <p:cNvPr id="5" name="Fußzeilenplatzhalter 3" descr="&lt;mitarbeitende_ersteller_mitarbeitende_titelmitname&gt;">
            <a:extLst>
              <a:ext uri="{FF2B5EF4-FFF2-40B4-BE49-F238E27FC236}">
                <a16:creationId xmlns:a16="http://schemas.microsoft.com/office/drawing/2014/main" id="{EC11DC1A-7028-3B25-CA52-C2193CD06880}"/>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8" name="Foliennummernplatzhalter 4">
            <a:extLst>
              <a:ext uri="{FF2B5EF4-FFF2-40B4-BE49-F238E27FC236}">
                <a16:creationId xmlns:a16="http://schemas.microsoft.com/office/drawing/2014/main" id="{E1E6BDE3-122F-6E62-CF09-2A4AC10BF10D}"/>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Fußzeilenplatzhalter 3" descr="&lt;mitarbeitende_ersteller_mitarbeitende_titelmitname&gt;">
            <a:extLst>
              <a:ext uri="{FF2B5EF4-FFF2-40B4-BE49-F238E27FC236}">
                <a16:creationId xmlns:a16="http://schemas.microsoft.com/office/drawing/2014/main" id="{14D0DFC0-36FA-9B4B-8D50-6E9F2DB9F9B2}"/>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14643247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2207941" y="353082"/>
            <a:ext cx="8374334" cy="842799"/>
          </a:xfrm>
        </p:spPr>
        <p:txBody>
          <a:bodyPr/>
          <a:lstStyle/>
          <a:p>
            <a:pPr marL="11113" indent="-11113"/>
            <a:r>
              <a:rPr lang="de-CH" sz="2600" cap="all" dirty="0">
                <a:solidFill>
                  <a:srgbClr val="0070C0"/>
                </a:solidFill>
              </a:rPr>
              <a:t>Haftung</a:t>
            </a: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3"/>
          </p:nvPr>
        </p:nvSpPr>
        <p:spPr>
          <a:xfrm>
            <a:off x="814039" y="1053549"/>
            <a:ext cx="9467385" cy="5183740"/>
          </a:xfrm>
        </p:spPr>
        <p:txBody>
          <a:bodyPr/>
          <a:lstStyle/>
          <a:p>
            <a:pPr>
              <a:spcAft>
                <a:spcPts val="1800"/>
              </a:spcAft>
            </a:pPr>
            <a:r>
              <a:rPr lang="de-CH" sz="1900" b="1" dirty="0">
                <a:solidFill>
                  <a:srgbClr val="E5007D"/>
                </a:solidFill>
              </a:rPr>
              <a:t>Ruth ist inzwischen pflegebedürftig. Die Anspruchsvoraussetzungen für eine Hilflosenentschädigung sind erfüllt. Die vertretungsberechtigte Person hat es indessen versäumt, diese geltend zu machen. Zudem hat sie vertragliche Ansprüche im Zusammenhang mit den Mietwohnungen verjähren lassen.</a:t>
            </a:r>
          </a:p>
          <a:p>
            <a:pPr marL="285750" lvl="1" indent="-285750">
              <a:buClr>
                <a:schemeClr val="tx1"/>
              </a:buClr>
              <a:buFont typeface="Arial" panose="020B0604020202020204" pitchFamily="34" charset="0"/>
              <a:buChar char="•"/>
            </a:pPr>
            <a:r>
              <a:rPr lang="de-CH" sz="1700" b="1" dirty="0"/>
              <a:t>Vorsorgeauftrag</a:t>
            </a:r>
          </a:p>
          <a:p>
            <a:pPr marL="577850" lvl="1" indent="-288925">
              <a:spcBef>
                <a:spcPts val="600"/>
              </a:spcBef>
              <a:buClr>
                <a:schemeClr val="accent1"/>
              </a:buClr>
              <a:buFont typeface="Wingdings" pitchFamily="2" charset="2"/>
              <a:buChar char="ü"/>
            </a:pPr>
            <a:r>
              <a:rPr lang="de-CH" sz="1700" dirty="0"/>
              <a:t>Die Haftung richtet sich nach den auftragsrechtlichen Bestimmungen des OR, was für die geschädigte Person u.a. Prozess- und Liquiditätsrisiken birgt.</a:t>
            </a:r>
          </a:p>
          <a:p>
            <a:pPr marL="577850" lvl="1" indent="-288925">
              <a:spcBef>
                <a:spcPts val="600"/>
              </a:spcBef>
              <a:buClr>
                <a:schemeClr val="accent1"/>
              </a:buClr>
              <a:buFont typeface="Wingdings" pitchFamily="2" charset="2"/>
              <a:buChar char="ü"/>
            </a:pPr>
            <a:r>
              <a:rPr lang="de-CH" sz="1700" dirty="0"/>
              <a:t>Eine Staatshaftung kommt nur ausnahmsweise in Betracht.</a:t>
            </a:r>
          </a:p>
          <a:p>
            <a:pPr marL="285750" indent="-285750">
              <a:spcBef>
                <a:spcPts val="2400"/>
              </a:spcBef>
              <a:buFont typeface="Arial" panose="020B0604020202020204" pitchFamily="34" charset="0"/>
              <a:buChar char="•"/>
            </a:pPr>
            <a:r>
              <a:rPr lang="de-CH" sz="1700" b="1" dirty="0"/>
              <a:t>Beistandschaft </a:t>
            </a:r>
          </a:p>
          <a:p>
            <a:pPr marL="577850" lvl="1" indent="-288925">
              <a:spcBef>
                <a:spcPts val="600"/>
              </a:spcBef>
              <a:buClr>
                <a:schemeClr val="accent1"/>
              </a:buClr>
              <a:buFont typeface="Wingdings" pitchFamily="2" charset="2"/>
              <a:buChar char="ü"/>
            </a:pPr>
            <a:r>
              <a:rPr lang="de-CH" sz="1700" dirty="0"/>
              <a:t>Die Schadenszufügung durch den Beistand führt zu einer Kausalhaftung des Staates; dies gilt auch dann, wenn ein Vertrauensbeistand bzw. ein Angehöriger als Beistand eingesetzt wurde.</a:t>
            </a:r>
          </a:p>
          <a:p>
            <a:pPr marL="577850" lvl="1" indent="-288925">
              <a:spcBef>
                <a:spcPts val="600"/>
              </a:spcBef>
              <a:buClr>
                <a:schemeClr val="accent1"/>
              </a:buClr>
              <a:buFont typeface="Wingdings" pitchFamily="2" charset="2"/>
              <a:buChar char="ü"/>
            </a:pPr>
            <a:r>
              <a:rPr lang="de-CH" sz="1700" dirty="0"/>
              <a:t>Der Beistand geniesst aufgrund der restriktiven kantonalen Regressregeln faktisch ein Haftungsprivileg.</a:t>
            </a:r>
          </a:p>
        </p:txBody>
      </p:sp>
      <p:sp>
        <p:nvSpPr>
          <p:cNvPr id="5" name="Fußzeilenplatzhalter 3" descr="&lt;mitarbeitende_ersteller_mitarbeitende_titelmitname&gt;">
            <a:extLst>
              <a:ext uri="{FF2B5EF4-FFF2-40B4-BE49-F238E27FC236}">
                <a16:creationId xmlns:a16="http://schemas.microsoft.com/office/drawing/2014/main" id="{EC11DC1A-7028-3B25-CA52-C2193CD06880}"/>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8" name="Foliennummernplatzhalter 4">
            <a:extLst>
              <a:ext uri="{FF2B5EF4-FFF2-40B4-BE49-F238E27FC236}">
                <a16:creationId xmlns:a16="http://schemas.microsoft.com/office/drawing/2014/main" id="{E1E6BDE3-122F-6E62-CF09-2A4AC10BF10D}"/>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Fußzeilenplatzhalter 3" descr="&lt;mitarbeitende_ersteller_mitarbeitende_titelmitname&gt;">
            <a:extLst>
              <a:ext uri="{FF2B5EF4-FFF2-40B4-BE49-F238E27FC236}">
                <a16:creationId xmlns:a16="http://schemas.microsoft.com/office/drawing/2014/main" id="{14D0DFC0-36FA-9B4B-8D50-6E9F2DB9F9B2}"/>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21668253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2207941" y="353082"/>
            <a:ext cx="8374334" cy="842799"/>
          </a:xfrm>
        </p:spPr>
        <p:txBody>
          <a:bodyPr/>
          <a:lstStyle/>
          <a:p>
            <a:pPr marL="11113" indent="-11113"/>
            <a:r>
              <a:rPr lang="de-CH" sz="2600" cap="all" dirty="0">
                <a:solidFill>
                  <a:srgbClr val="0070C0"/>
                </a:solidFill>
              </a:rPr>
              <a:t>Publizität / Gutglaubensschutz</a:t>
            </a: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3"/>
          </p:nvPr>
        </p:nvSpPr>
        <p:spPr>
          <a:xfrm>
            <a:off x="814039" y="1195881"/>
            <a:ext cx="9467385" cy="5041407"/>
          </a:xfrm>
        </p:spPr>
        <p:txBody>
          <a:bodyPr/>
          <a:lstStyle/>
          <a:p>
            <a:pPr>
              <a:spcAft>
                <a:spcPts val="1800"/>
              </a:spcAft>
            </a:pPr>
            <a:r>
              <a:rPr lang="de-CH" sz="1900" b="1" dirty="0">
                <a:solidFill>
                  <a:srgbClr val="E5007D"/>
                </a:solidFill>
              </a:rPr>
              <a:t>Zu einem Zeitpunkt, in dem die Demenzerkrankung für Dritte noch kaum erkennbar ist, wird Ruth Opfer eines Trickbetruges; sie händigt den Verbrechern einen Betrag von CHF 100.000 aus, den sie zuvor bei der Bank bezogen hat.</a:t>
            </a:r>
          </a:p>
          <a:p>
            <a:pPr marL="285750" lvl="1" indent="-285750">
              <a:buClr>
                <a:schemeClr val="tx1"/>
              </a:buClr>
              <a:buFont typeface="Arial" panose="020B0604020202020204" pitchFamily="34" charset="0"/>
              <a:buChar char="•"/>
            </a:pPr>
            <a:r>
              <a:rPr lang="de-CH" sz="1700" b="1" dirty="0"/>
              <a:t>Vorsorgeauftrag</a:t>
            </a:r>
          </a:p>
          <a:p>
            <a:pPr marL="577850" lvl="1" indent="-288925">
              <a:spcBef>
                <a:spcPts val="600"/>
              </a:spcBef>
              <a:buClr>
                <a:schemeClr val="accent1"/>
              </a:buClr>
              <a:buFont typeface="Wingdings" pitchFamily="2" charset="2"/>
              <a:buChar char="ü"/>
            </a:pPr>
            <a:r>
              <a:rPr lang="de-CH" sz="1700" dirty="0"/>
              <a:t>Die Wirksamkeit des Vorsorgeauftrages hängt mit der Urteils(</a:t>
            </a:r>
            <a:r>
              <a:rPr lang="de-CH" sz="1700" dirty="0" err="1"/>
              <a:t>un</a:t>
            </a:r>
            <a:r>
              <a:rPr lang="de-CH" sz="1700" dirty="0"/>
              <a:t>)</a:t>
            </a:r>
            <a:r>
              <a:rPr lang="de-CH" sz="1700" dirty="0" err="1"/>
              <a:t>fähigkeit</a:t>
            </a:r>
            <a:r>
              <a:rPr lang="de-CH" sz="1700" dirty="0"/>
              <a:t> der betroffenen Person zusammen (und ggf. mit der Validierung). Gutgläubige Dritte dürfen sich auf die von der KESB ausgestellte Urkunde verlassen.</a:t>
            </a:r>
          </a:p>
          <a:p>
            <a:pPr marL="577850" lvl="1" indent="-288925">
              <a:spcBef>
                <a:spcPts val="600"/>
              </a:spcBef>
              <a:buClr>
                <a:schemeClr val="accent1"/>
              </a:buClr>
              <a:buFont typeface="Wingdings" pitchFamily="2" charset="2"/>
              <a:buChar char="ü"/>
            </a:pPr>
            <a:r>
              <a:rPr lang="de-CH" sz="1700" dirty="0"/>
              <a:t>Die Handlungsfähigkeit entfällt zwar bei Urteilsunfähigkeit, indessen können sich erhebliche Beweisschwierigkeiten ergeben.</a:t>
            </a:r>
          </a:p>
          <a:p>
            <a:pPr marL="285750" indent="-285750">
              <a:spcBef>
                <a:spcPts val="2400"/>
              </a:spcBef>
              <a:buFont typeface="Arial" panose="020B0604020202020204" pitchFamily="34" charset="0"/>
              <a:buChar char="•"/>
            </a:pPr>
            <a:r>
              <a:rPr lang="de-CH" sz="1700" b="1" dirty="0"/>
              <a:t>Beistandschaft </a:t>
            </a:r>
          </a:p>
          <a:p>
            <a:pPr marL="577850" lvl="1" indent="-288925">
              <a:spcBef>
                <a:spcPts val="600"/>
              </a:spcBef>
              <a:buClr>
                <a:schemeClr val="accent1"/>
              </a:buClr>
              <a:buFont typeface="Wingdings" pitchFamily="2" charset="2"/>
              <a:buChar char="ü"/>
            </a:pPr>
            <a:r>
              <a:rPr lang="de-CH" sz="1700" dirty="0"/>
              <a:t>Die dem Beistand ausgestellte Urkunde führt ebenfalls zu Gutglaubensschutz Dritter.</a:t>
            </a:r>
          </a:p>
          <a:p>
            <a:pPr marL="577850" lvl="1" indent="-288925">
              <a:spcBef>
                <a:spcPts val="600"/>
              </a:spcBef>
              <a:buClr>
                <a:schemeClr val="accent1"/>
              </a:buClr>
              <a:buFont typeface="Wingdings" pitchFamily="2" charset="2"/>
              <a:buChar char="ü"/>
            </a:pPr>
            <a:r>
              <a:rPr lang="de-CH" sz="1700" dirty="0"/>
              <a:t>Die Handlungsfähigkeit oder der Zugriff auf Vermögenswerte kann durch die KESB auch bei noch (partiell) vorhandener Urteilsfähigkeit beschränkt werden.</a:t>
            </a:r>
          </a:p>
        </p:txBody>
      </p:sp>
      <p:sp>
        <p:nvSpPr>
          <p:cNvPr id="5" name="Fußzeilenplatzhalter 3" descr="&lt;mitarbeitende_ersteller_mitarbeitende_titelmitname&gt;">
            <a:extLst>
              <a:ext uri="{FF2B5EF4-FFF2-40B4-BE49-F238E27FC236}">
                <a16:creationId xmlns:a16="http://schemas.microsoft.com/office/drawing/2014/main" id="{EC11DC1A-7028-3B25-CA52-C2193CD06880}"/>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8" name="Foliennummernplatzhalter 4">
            <a:extLst>
              <a:ext uri="{FF2B5EF4-FFF2-40B4-BE49-F238E27FC236}">
                <a16:creationId xmlns:a16="http://schemas.microsoft.com/office/drawing/2014/main" id="{E1E6BDE3-122F-6E62-CF09-2A4AC10BF10D}"/>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Fußzeilenplatzhalter 3" descr="&lt;mitarbeitende_ersteller_mitarbeitende_titelmitname&gt;">
            <a:extLst>
              <a:ext uri="{FF2B5EF4-FFF2-40B4-BE49-F238E27FC236}">
                <a16:creationId xmlns:a16="http://schemas.microsoft.com/office/drawing/2014/main" id="{14D0DFC0-36FA-9B4B-8D50-6E9F2DB9F9B2}"/>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2056421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360001" y="1467059"/>
            <a:ext cx="4223150" cy="2201173"/>
          </a:xfrm>
        </p:spPr>
        <p:txBody>
          <a:bodyPr/>
          <a:lstStyle/>
          <a:p>
            <a:r>
              <a:rPr lang="de-CH" sz="4800" cap="none" dirty="0">
                <a:solidFill>
                  <a:srgbClr val="0068B4"/>
                </a:solidFill>
              </a:rPr>
              <a:t>Fazit</a:t>
            </a:r>
          </a:p>
        </p:txBody>
      </p:sp>
      <p:sp>
        <p:nvSpPr>
          <p:cNvPr id="4" name="Fußzeilenplatzhalter 3" descr="&lt;mitarbeitende_ersteller_mitarbeitende_titelmitname&gt;">
            <a:extLst>
              <a:ext uri="{FF2B5EF4-FFF2-40B4-BE49-F238E27FC236}">
                <a16:creationId xmlns:a16="http://schemas.microsoft.com/office/drawing/2014/main" id="{47E9DAD4-A206-4B58-B35E-86B83107666B}"/>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5" name="Foliennummernplatzhalter 4">
            <a:extLst>
              <a:ext uri="{FF2B5EF4-FFF2-40B4-BE49-F238E27FC236}">
                <a16:creationId xmlns:a16="http://schemas.microsoft.com/office/drawing/2014/main" id="{29BDD3BD-DD29-4B54-BF53-86BAD5D4813F}"/>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4"/>
          </p:nvPr>
        </p:nvSpPr>
        <p:spPr>
          <a:xfrm>
            <a:off x="2464904" y="487016"/>
            <a:ext cx="8119097" cy="5750271"/>
          </a:xfrm>
        </p:spPr>
        <p:txBody>
          <a:bodyPr anchor="ctr" anchorCtr="0"/>
          <a:lstStyle/>
          <a:p>
            <a:pPr marL="342900" indent="-342900">
              <a:buFont typeface="+mj-lt"/>
              <a:buAutoNum type="arabicPeriod"/>
            </a:pPr>
            <a:r>
              <a:rPr lang="de-CH" sz="1700" b="1" dirty="0"/>
              <a:t>«Selbstbestimmung vs. Fremdbestimmung» </a:t>
            </a:r>
            <a:r>
              <a:rPr lang="de-CH" sz="1700" dirty="0"/>
              <a:t>bringt die Unterschiede </a:t>
            </a:r>
            <a:r>
              <a:rPr lang="de-CH" sz="1700" dirty="0" err="1"/>
              <a:t>zwi-schen</a:t>
            </a:r>
            <a:r>
              <a:rPr lang="de-CH" sz="1700" dirty="0"/>
              <a:t> Vorsorgeauftrag und Beistandschaft nicht auf den Punkt. Auch die Beistandschaft lässt (insbes. nach Inkrafttreten der laufenden Revision) </a:t>
            </a:r>
            <a:r>
              <a:rPr lang="de-CH" sz="1700" dirty="0" err="1"/>
              <a:t>erhebli-che</a:t>
            </a:r>
            <a:r>
              <a:rPr lang="de-CH" sz="1700" dirty="0"/>
              <a:t> Spielräume selbstbestimmten Handelns und Lebens zu; umgekehrt ist der Vorsorgeauftrag nicht ganz frei von behördlicher «Einmischung».</a:t>
            </a:r>
          </a:p>
          <a:p>
            <a:pPr marL="342900" indent="-342900">
              <a:buFont typeface="+mj-lt"/>
              <a:buAutoNum type="arabicPeriod"/>
            </a:pPr>
            <a:r>
              <a:rPr lang="de-CH" sz="1700" dirty="0"/>
              <a:t>Mit Bezug auf </a:t>
            </a:r>
            <a:r>
              <a:rPr lang="de-CH" sz="1700" b="1" dirty="0"/>
              <a:t>Wirksamwerden und Flexibilität </a:t>
            </a:r>
            <a:r>
              <a:rPr lang="de-CH" sz="1700" dirty="0"/>
              <a:t>bei veränderten Umständen ist die Beistandschaft gegenüber einem «einfachen» Vorsorgeauftrag vorteilhafter.</a:t>
            </a:r>
          </a:p>
          <a:p>
            <a:pPr marL="342900" indent="-342900">
              <a:buFont typeface="+mj-lt"/>
              <a:buAutoNum type="arabicPeriod"/>
            </a:pPr>
            <a:r>
              <a:rPr lang="de-CH" sz="1700" dirty="0"/>
              <a:t>Die Beistandschaft bietet besseren </a:t>
            </a:r>
            <a:r>
              <a:rPr lang="de-CH" sz="1700" b="1" dirty="0"/>
              <a:t>Schutz vor Fehlverhalten </a:t>
            </a:r>
            <a:r>
              <a:rPr lang="de-CH" sz="1700" dirty="0"/>
              <a:t>der vertretungs-berechtigten Person </a:t>
            </a:r>
            <a:r>
              <a:rPr lang="de-CH" sz="1700" b="1" dirty="0"/>
              <a:t>und bei selbstschädigendem Verhalten </a:t>
            </a:r>
            <a:r>
              <a:rPr lang="de-CH" sz="1700" dirty="0"/>
              <a:t>der betroffenen Person.</a:t>
            </a:r>
          </a:p>
          <a:p>
            <a:pPr marL="342900" indent="-342900">
              <a:buFont typeface="+mj-lt"/>
              <a:buAutoNum type="arabicPeriod"/>
            </a:pPr>
            <a:r>
              <a:rPr lang="de-CH" sz="1700" dirty="0"/>
              <a:t>Die </a:t>
            </a:r>
            <a:r>
              <a:rPr lang="de-CH" sz="1700" b="1" dirty="0"/>
              <a:t>verbindliche Wahl </a:t>
            </a:r>
            <a:r>
              <a:rPr lang="de-CH" sz="1700" dirty="0"/>
              <a:t>der vertretungsberechtigten Person und die weiten </a:t>
            </a:r>
            <a:r>
              <a:rPr lang="de-CH" sz="1700" b="1" dirty="0"/>
              <a:t>Handlungsspielräume des Vorsorgebeauftragten</a:t>
            </a:r>
            <a:r>
              <a:rPr lang="de-CH" sz="1700" dirty="0"/>
              <a:t> können in gewissen Sachlagen von Vorteil sein.</a:t>
            </a:r>
          </a:p>
          <a:p>
            <a:pPr marL="342900" indent="-342900">
              <a:buFont typeface="+mj-lt"/>
              <a:buAutoNum type="arabicPeriod"/>
            </a:pPr>
            <a:r>
              <a:rPr lang="de-CH" sz="1700" dirty="0"/>
              <a:t>Zu bedenken sind mögliche </a:t>
            </a:r>
            <a:r>
              <a:rPr lang="de-CH" sz="1700" b="1" dirty="0"/>
              <a:t>Interessenkollisionen</a:t>
            </a:r>
            <a:r>
              <a:rPr lang="de-CH" sz="1700" dirty="0"/>
              <a:t> – dies gilt sowohl für den Wunschbeistand wie für den Vertretungsbeistand.</a:t>
            </a:r>
          </a:p>
          <a:p>
            <a:pPr marL="342900" indent="-342900">
              <a:buClr>
                <a:schemeClr val="accent1"/>
              </a:buClr>
              <a:buFont typeface="Wingdings" pitchFamily="2" charset="2"/>
              <a:buChar char="Ø"/>
            </a:pPr>
            <a:r>
              <a:rPr lang="de-CH" sz="1700" dirty="0"/>
              <a:t>Die Wahl des passenden Instruments ist ein </a:t>
            </a:r>
            <a:r>
              <a:rPr lang="de-CH" sz="1700" b="1" dirty="0"/>
              <a:t>Einzelfallentscheid</a:t>
            </a:r>
            <a:r>
              <a:rPr lang="de-CH" sz="1700" dirty="0"/>
              <a:t> – und «Anti-KESB-Reflexe» sind dabei nicht immer hilfreich.</a:t>
            </a:r>
          </a:p>
        </p:txBody>
      </p:sp>
      <p:sp>
        <p:nvSpPr>
          <p:cNvPr id="3" name="Fußzeilenplatzhalter 3" descr="&lt;mitarbeitende_ersteller_mitarbeitende_titelmitname&gt;">
            <a:extLst>
              <a:ext uri="{FF2B5EF4-FFF2-40B4-BE49-F238E27FC236}">
                <a16:creationId xmlns:a16="http://schemas.microsoft.com/office/drawing/2014/main" id="{3002E1C9-E3A7-76CD-CA9C-DA6710C484CD}"/>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286939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descr="&lt;Einzelfelder_Präsentationstitel&gt;">
            <a:extLst>
              <a:ext uri="{FF2B5EF4-FFF2-40B4-BE49-F238E27FC236}">
                <a16:creationId xmlns:a16="http://schemas.microsoft.com/office/drawing/2014/main" id="{C11613C6-AD18-411E-A443-E97E26497335}"/>
              </a:ext>
            </a:extLst>
          </p:cNvPr>
          <p:cNvSpPr>
            <a:spLocks noGrp="1"/>
          </p:cNvSpPr>
          <p:nvPr>
            <p:ph type="ctrTitle"/>
          </p:nvPr>
        </p:nvSpPr>
        <p:spPr>
          <a:xfrm>
            <a:off x="5761451" y="2638275"/>
            <a:ext cx="4777109" cy="2624023"/>
          </a:xfrm>
        </p:spPr>
        <p:txBody>
          <a:bodyPr/>
          <a:lstStyle/>
          <a:p>
            <a:pPr algn="ctr"/>
            <a:r>
              <a:rPr lang="de-CH" dirty="0"/>
              <a:t>Vielen Dank </a:t>
            </a:r>
            <a:br>
              <a:rPr lang="de-CH" dirty="0"/>
            </a:br>
            <a:r>
              <a:rPr lang="de-CH" dirty="0"/>
              <a:t>für Ihre Aufmerksamkeit!</a:t>
            </a:r>
          </a:p>
        </p:txBody>
      </p:sp>
      <p:pic>
        <p:nvPicPr>
          <p:cNvPr id="41" name="Bildplatzhalter 40">
            <a:extLst>
              <a:ext uri="{FF2B5EF4-FFF2-40B4-BE49-F238E27FC236}">
                <a16:creationId xmlns:a16="http://schemas.microsoft.com/office/drawing/2014/main" id="{5C0149DE-DB9D-4774-9DC8-7B033CBF55C2}"/>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tretch>
            <a:fillRect/>
          </a:stretch>
        </p:blipFill>
        <p:spPr>
          <a:xfrm>
            <a:off x="358775" y="1538287"/>
            <a:ext cx="4824000" cy="4824000"/>
          </a:xfrm>
        </p:spPr>
      </p:pic>
      <p:sp>
        <p:nvSpPr>
          <p:cNvPr id="6" name="Fußzeilenplatzhalter 4" descr="&lt;mitarbeitende_ersteller_mitarbeitende_titelmitname&gt;">
            <a:extLst>
              <a:ext uri="{FF2B5EF4-FFF2-40B4-BE49-F238E27FC236}">
                <a16:creationId xmlns:a16="http://schemas.microsoft.com/office/drawing/2014/main" id="{1FD6A3D9-7DC1-BC4E-B07E-8A2EE7BBB32D}"/>
              </a:ext>
            </a:extLst>
          </p:cNvPr>
          <p:cNvSpPr>
            <a:spLocks noGrp="1"/>
          </p:cNvSpPr>
          <p:nvPr>
            <p:ph type="ftr" sz="quarter" idx="11"/>
          </p:nvPr>
        </p:nvSpPr>
        <p:spPr>
          <a:xfrm>
            <a:off x="5761450" y="4735113"/>
            <a:ext cx="4777110" cy="1054370"/>
          </a:xfrm>
        </p:spPr>
        <p:txBody>
          <a:bodyPr/>
          <a:lstStyle/>
          <a:p>
            <a:r>
              <a:rPr lang="de-CH" sz="1500" dirty="0">
                <a:solidFill>
                  <a:schemeClr val="tx1">
                    <a:lumMod val="65000"/>
                    <a:lumOff val="35000"/>
                  </a:schemeClr>
                </a:solidFill>
              </a:rPr>
              <a:t>Prof. Dr. iur. Regina E. Aebi-Müller</a:t>
            </a:r>
          </a:p>
          <a:p>
            <a:pPr>
              <a:spcBef>
                <a:spcPts val="600"/>
              </a:spcBef>
            </a:pPr>
            <a:r>
              <a:rPr lang="de-CH" b="0" dirty="0">
                <a:solidFill>
                  <a:schemeClr val="bg2">
                    <a:lumMod val="50000"/>
                  </a:schemeClr>
                </a:solidFill>
              </a:rPr>
              <a:t>Ordentliche Professorin für Privatrecht </a:t>
            </a:r>
            <a:br>
              <a:rPr lang="de-CH" b="0" dirty="0">
                <a:solidFill>
                  <a:schemeClr val="bg2">
                    <a:lumMod val="50000"/>
                  </a:schemeClr>
                </a:solidFill>
              </a:rPr>
            </a:br>
            <a:r>
              <a:rPr lang="de-CH" b="0" dirty="0">
                <a:solidFill>
                  <a:schemeClr val="bg2">
                    <a:lumMod val="50000"/>
                  </a:schemeClr>
                </a:solidFill>
              </a:rPr>
              <a:t>und Privatrechtsvergleichung</a:t>
            </a:r>
          </a:p>
          <a:p>
            <a:pPr>
              <a:spcBef>
                <a:spcPts val="600"/>
              </a:spcBef>
            </a:pPr>
            <a:r>
              <a:rPr lang="de-CH" b="0" cap="none" dirty="0" err="1">
                <a:solidFill>
                  <a:schemeClr val="bg2">
                    <a:lumMod val="50000"/>
                  </a:schemeClr>
                </a:solidFill>
              </a:rPr>
              <a:t>Regina.Aebi@unilu.ch</a:t>
            </a:r>
            <a:endParaRPr lang="de-CH" b="0" cap="none" dirty="0">
              <a:solidFill>
                <a:schemeClr val="bg2">
                  <a:lumMod val="50000"/>
                </a:schemeClr>
              </a:solidFill>
            </a:endParaRPr>
          </a:p>
        </p:txBody>
      </p:sp>
    </p:spTree>
    <p:extLst>
      <p:ext uri="{BB962C8B-B14F-4D97-AF65-F5344CB8AC3E}">
        <p14:creationId xmlns:p14="http://schemas.microsoft.com/office/powerpoint/2010/main" val="31527778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360001" y="1580322"/>
            <a:ext cx="4223150" cy="2087910"/>
          </a:xfrm>
        </p:spPr>
        <p:txBody>
          <a:bodyPr/>
          <a:lstStyle/>
          <a:p>
            <a:r>
              <a:rPr lang="de-CH" sz="4600" cap="none" dirty="0">
                <a:solidFill>
                  <a:srgbClr val="0068B4"/>
                </a:solidFill>
              </a:rPr>
              <a:t>Übersicht</a:t>
            </a:r>
          </a:p>
        </p:txBody>
      </p:sp>
      <p:sp>
        <p:nvSpPr>
          <p:cNvPr id="4" name="Fußzeilenplatzhalter 3" descr="&lt;mitarbeitende_ersteller_mitarbeitende_titelmitname&gt;">
            <a:extLst>
              <a:ext uri="{FF2B5EF4-FFF2-40B4-BE49-F238E27FC236}">
                <a16:creationId xmlns:a16="http://schemas.microsoft.com/office/drawing/2014/main" id="{47E9DAD4-A206-4B58-B35E-86B83107666B}"/>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5" name="Foliennummernplatzhalter 4">
            <a:extLst>
              <a:ext uri="{FF2B5EF4-FFF2-40B4-BE49-F238E27FC236}">
                <a16:creationId xmlns:a16="http://schemas.microsoft.com/office/drawing/2014/main" id="{29BDD3BD-DD29-4B54-BF53-86BAD5D4813F}"/>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4"/>
          </p:nvPr>
        </p:nvSpPr>
        <p:spPr>
          <a:xfrm>
            <a:off x="3846443" y="546410"/>
            <a:ext cx="6737558" cy="5690878"/>
          </a:xfrm>
        </p:spPr>
        <p:txBody>
          <a:bodyPr anchor="ctr" anchorCtr="0"/>
          <a:lstStyle/>
          <a:p>
            <a:pPr marL="342900" indent="-342900">
              <a:buFont typeface="+mj-lt"/>
              <a:buAutoNum type="arabicPeriod"/>
            </a:pPr>
            <a:r>
              <a:rPr lang="de-CH" b="1" dirty="0"/>
              <a:t>Einleitung</a:t>
            </a:r>
          </a:p>
          <a:p>
            <a:pPr marL="342900" indent="-342900">
              <a:spcBef>
                <a:spcPts val="600"/>
              </a:spcBef>
              <a:buFont typeface="+mj-lt"/>
              <a:buAutoNum type="arabicPeriod"/>
            </a:pPr>
            <a:r>
              <a:rPr lang="de-CH" b="1" dirty="0"/>
              <a:t>Unterschiede (und Gemeinsamkeiten) zwischen Vorsorgeauftrag und Beistandschaft</a:t>
            </a:r>
          </a:p>
          <a:p>
            <a:pPr marL="836613" lvl="1" indent="-457200">
              <a:spcBef>
                <a:spcPts val="0"/>
              </a:spcBef>
              <a:buFont typeface="+mj-lt"/>
              <a:buAutoNum type="alphaLcParenR"/>
            </a:pPr>
            <a:r>
              <a:rPr lang="de-CH" dirty="0"/>
              <a:t>Anwendungsbereich</a:t>
            </a:r>
          </a:p>
          <a:p>
            <a:pPr marL="836613" lvl="1" indent="-457200">
              <a:spcBef>
                <a:spcPts val="0"/>
              </a:spcBef>
              <a:buFont typeface="+mj-lt"/>
              <a:buAutoNum type="alphaLcParenR"/>
            </a:pPr>
            <a:r>
              <a:rPr lang="de-CH" dirty="0"/>
              <a:t>Person des Vertreters</a:t>
            </a:r>
          </a:p>
          <a:p>
            <a:pPr marL="836613" lvl="1" indent="-457200">
              <a:spcBef>
                <a:spcPts val="0"/>
              </a:spcBef>
              <a:buFont typeface="+mj-lt"/>
              <a:buAutoNum type="alphaLcParenR"/>
            </a:pPr>
            <a:r>
              <a:rPr lang="de-CH" dirty="0"/>
              <a:t>Voraussetzungen der eigenen Vorsorge</a:t>
            </a:r>
          </a:p>
          <a:p>
            <a:pPr marL="836613" lvl="1" indent="-457200">
              <a:spcBef>
                <a:spcPts val="0"/>
              </a:spcBef>
              <a:buFont typeface="+mj-lt"/>
              <a:buAutoNum type="alphaLcParenR"/>
            </a:pPr>
            <a:r>
              <a:rPr lang="de-CH" dirty="0"/>
              <a:t>Beginn und Ende der Massnahme</a:t>
            </a:r>
          </a:p>
          <a:p>
            <a:pPr marL="836613" lvl="1" indent="-457200">
              <a:spcBef>
                <a:spcPts val="0"/>
              </a:spcBef>
              <a:buFont typeface="+mj-lt"/>
              <a:buAutoNum type="alphaLcParenR"/>
            </a:pPr>
            <a:r>
              <a:rPr lang="de-CH" dirty="0"/>
              <a:t>Aufgabenbereiche des Vertreters</a:t>
            </a:r>
          </a:p>
          <a:p>
            <a:pPr marL="836613" lvl="1" indent="-457200">
              <a:spcBef>
                <a:spcPts val="0"/>
              </a:spcBef>
              <a:buFont typeface="+mj-lt"/>
              <a:buAutoNum type="alphaLcParenR"/>
            </a:pPr>
            <a:r>
              <a:rPr lang="de-CH" dirty="0"/>
              <a:t>Eignungsprüfung und Überwachung</a:t>
            </a:r>
          </a:p>
          <a:p>
            <a:pPr marL="836613" lvl="1" indent="-457200">
              <a:spcBef>
                <a:spcPts val="0"/>
              </a:spcBef>
              <a:buFont typeface="+mj-lt"/>
              <a:buAutoNum type="alphaLcParenR"/>
            </a:pPr>
            <a:r>
              <a:rPr lang="de-CH" dirty="0"/>
              <a:t>Weisungsmöglichkeiten/Wünsche der betroffenen Person</a:t>
            </a:r>
          </a:p>
          <a:p>
            <a:pPr marL="836613" lvl="1" indent="-457200">
              <a:spcBef>
                <a:spcPts val="0"/>
              </a:spcBef>
              <a:buFont typeface="+mj-lt"/>
              <a:buAutoNum type="alphaLcParenR"/>
            </a:pPr>
            <a:r>
              <a:rPr lang="de-CH" dirty="0"/>
              <a:t>Handlungsspielräume des Vertreters</a:t>
            </a:r>
          </a:p>
          <a:p>
            <a:pPr marL="836613" lvl="1" indent="-457200">
              <a:spcBef>
                <a:spcPts val="0"/>
              </a:spcBef>
              <a:buFont typeface="+mj-lt"/>
              <a:buAutoNum type="alphaLcParenR"/>
            </a:pPr>
            <a:r>
              <a:rPr lang="de-CH" dirty="0"/>
              <a:t>«Rechtsmittel» gegen Handlungen des Vertreters</a:t>
            </a:r>
          </a:p>
          <a:p>
            <a:pPr marL="836613" lvl="1" indent="-457200">
              <a:spcBef>
                <a:spcPts val="0"/>
              </a:spcBef>
              <a:buFont typeface="+mj-lt"/>
              <a:buAutoNum type="alphaLcParenR"/>
            </a:pPr>
            <a:r>
              <a:rPr lang="de-CH" dirty="0"/>
              <a:t>Anpassung an veränderte Bedürfnisse</a:t>
            </a:r>
          </a:p>
          <a:p>
            <a:pPr marL="836613" lvl="1" indent="-457200">
              <a:spcBef>
                <a:spcPts val="0"/>
              </a:spcBef>
              <a:buFont typeface="+mj-lt"/>
              <a:buAutoNum type="alphaLcParenR"/>
            </a:pPr>
            <a:r>
              <a:rPr lang="de-CH" dirty="0"/>
              <a:t>Haftung</a:t>
            </a:r>
          </a:p>
          <a:p>
            <a:pPr marL="836613" lvl="1" indent="-457200">
              <a:spcBef>
                <a:spcPts val="0"/>
              </a:spcBef>
              <a:buFont typeface="+mj-lt"/>
              <a:buAutoNum type="alphaLcParenR"/>
            </a:pPr>
            <a:r>
              <a:rPr lang="de-CH" dirty="0"/>
              <a:t>Publizität / Gutglaubensschutz</a:t>
            </a:r>
          </a:p>
          <a:p>
            <a:pPr marL="342900" indent="-342900">
              <a:spcBef>
                <a:spcPts val="600"/>
              </a:spcBef>
              <a:buFont typeface="+mj-lt"/>
              <a:buAutoNum type="arabicPeriod"/>
            </a:pPr>
            <a:r>
              <a:rPr lang="de-CH" b="1" dirty="0"/>
              <a:t>Fazit und Ausblick</a:t>
            </a:r>
          </a:p>
        </p:txBody>
      </p:sp>
      <p:sp>
        <p:nvSpPr>
          <p:cNvPr id="3" name="Fußzeilenplatzhalter 3" descr="&lt;mitarbeitende_ersteller_mitarbeitende_titelmitname&gt;">
            <a:extLst>
              <a:ext uri="{FF2B5EF4-FFF2-40B4-BE49-F238E27FC236}">
                <a16:creationId xmlns:a16="http://schemas.microsoft.com/office/drawing/2014/main" id="{3002E1C9-E3A7-76CD-CA9C-DA6710C484CD}"/>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2984585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12" end="1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6">
                                            <p:txEl>
                                              <p:pRg st="13" end="1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6">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360001" y="1204332"/>
            <a:ext cx="4223150" cy="2224668"/>
          </a:xfrm>
        </p:spPr>
        <p:txBody>
          <a:bodyPr/>
          <a:lstStyle/>
          <a:p>
            <a:r>
              <a:rPr lang="de-CH" sz="2800" cap="none" dirty="0">
                <a:solidFill>
                  <a:srgbClr val="E5007D"/>
                </a:solidFill>
              </a:rPr>
              <a:t>Fallbeispiel</a:t>
            </a:r>
            <a:br>
              <a:rPr lang="de-CH" sz="2800" cap="none" dirty="0">
                <a:solidFill>
                  <a:srgbClr val="E5007D"/>
                </a:solidFill>
              </a:rPr>
            </a:br>
            <a:r>
              <a:rPr lang="de-CH" sz="2800" cap="none" dirty="0">
                <a:solidFill>
                  <a:srgbClr val="E5007D"/>
                </a:solidFill>
              </a:rPr>
              <a:t>«Sicher ist sicher!»</a:t>
            </a: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4"/>
          </p:nvPr>
        </p:nvSpPr>
        <p:spPr>
          <a:xfrm>
            <a:off x="4234070" y="557561"/>
            <a:ext cx="6349931" cy="5594761"/>
          </a:xfrm>
          <a:ln w="12700">
            <a:solidFill>
              <a:schemeClr val="accent1"/>
            </a:solidFill>
          </a:ln>
        </p:spPr>
        <p:txBody>
          <a:bodyPr lIns="72000" tIns="72000" rIns="72000" bIns="72000"/>
          <a:lstStyle/>
          <a:p>
            <a:pPr marL="73025">
              <a:lnSpc>
                <a:spcPts val="2260"/>
              </a:lnSpc>
            </a:pPr>
            <a:r>
              <a:rPr lang="de-CH" sz="1700" dirty="0"/>
              <a:t>Die 75-jährige Ruth will auf keinen Fall, dass sich die KESB in ihre Angelegenheiten einmischt, falls sie einmal nicht mehr selber entscheiden kann.</a:t>
            </a:r>
          </a:p>
          <a:p>
            <a:pPr marL="73025">
              <a:lnSpc>
                <a:spcPts val="2260"/>
              </a:lnSpc>
            </a:pPr>
            <a:r>
              <a:rPr lang="de-CH" sz="1700" dirty="0"/>
              <a:t>Ruth hat ein (von ihrem ersten Ehemann geerbtes) Vermögen von rund CHF 12 Mio. (insbes. in eine Mietliegenschaft </a:t>
            </a:r>
            <a:r>
              <a:rPr lang="de-CH" sz="1700" dirty="0" err="1"/>
              <a:t>inves-tiert</a:t>
            </a:r>
            <a:r>
              <a:rPr lang="de-CH" sz="1700" dirty="0"/>
              <a:t>), ein Renteneinkommen von monatlich CHF 12.000 und wohnt etwas abseits vom öV und sonstiger Infrastruktur in einem Einfamilienhaus mit viel Umschwung. Ruth ist verwitwet. Zu ihrem Sohn aus erster Ehe, der drei Autofahrstunden entfernt wohnt, hat sie sehr wenig Kontakt. Ihre Tochter aus zweiter Ehe wohnt eine Autostunde entfernt, sie betreut ihre noch minderjährigen drei Kinder und arbeitet daneben im Restaurantbetrieb ihres Mannes mit. Mit ihr telefoniert Ruth jede Woche, Besuche finden wegen fehlender zeitlicher Res-sourcen von Ruth unregelmässig statt.</a:t>
            </a:r>
          </a:p>
          <a:p>
            <a:pPr marL="73025">
              <a:lnSpc>
                <a:spcPts val="2260"/>
              </a:lnSpc>
            </a:pPr>
            <a:r>
              <a:rPr lang="de-CH" sz="1700" dirty="0"/>
              <a:t>Der Notar empfiehlt Ruth die Errichtung eines </a:t>
            </a:r>
            <a:r>
              <a:rPr lang="de-CH" sz="1700" dirty="0" err="1"/>
              <a:t>Vorsorgeauf-trages</a:t>
            </a:r>
            <a:r>
              <a:rPr lang="de-CH" sz="1700" dirty="0"/>
              <a:t>. Was halten Sie davon?</a:t>
            </a:r>
          </a:p>
          <a:p>
            <a:endParaRPr lang="de-CH" dirty="0"/>
          </a:p>
          <a:p>
            <a:endParaRPr lang="de-CH" dirty="0"/>
          </a:p>
        </p:txBody>
      </p:sp>
      <p:sp>
        <p:nvSpPr>
          <p:cNvPr id="3" name="Foliennummernplatzhalter 4">
            <a:extLst>
              <a:ext uri="{FF2B5EF4-FFF2-40B4-BE49-F238E27FC236}">
                <a16:creationId xmlns:a16="http://schemas.microsoft.com/office/drawing/2014/main" id="{504EA975-5B16-2CC3-DB2B-040BD7C35642}"/>
              </a:ext>
            </a:extLst>
          </p:cNvPr>
          <p:cNvSpPr txBox="1">
            <a:spLocks/>
          </p:cNvSpPr>
          <p:nvPr/>
        </p:nvSpPr>
        <p:spPr>
          <a:xfrm>
            <a:off x="9865951" y="6525721"/>
            <a:ext cx="718050" cy="216000"/>
          </a:xfrm>
          <a:prstGeom prst="rect">
            <a:avLst/>
          </a:prstGeom>
        </p:spPr>
        <p:txBody>
          <a:bodyPr vert="horz" lIns="0" tIns="0" rIns="0" bIns="0" rtlCol="0" anchor="b" anchorCtr="0"/>
          <a:lstStyle>
            <a:defPPr>
              <a:defRPr lang="de-DE"/>
            </a:defPPr>
            <a:lvl1pPr marL="0" algn="r" defTabSz="914400" rtl="0" eaLnBrk="1" latinLnBrk="0" hangingPunct="1">
              <a:defRPr sz="1100" kern="120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0A6ABA92-B65E-42F5-BB28-73DA50746AED}" type="slidenum">
              <a:rPr lang="de-CH" sz="900" smtClean="0">
                <a:latin typeface="Arial" panose="020B0604020202020204"/>
              </a:rPr>
              <a:pPr>
                <a:defRPr/>
              </a:pPr>
              <a:t>3</a:t>
            </a:fld>
            <a:endParaRPr lang="de-CH" dirty="0">
              <a:latin typeface="Arial" panose="020B0604020202020204"/>
            </a:endParaRPr>
          </a:p>
        </p:txBody>
      </p:sp>
      <p:sp>
        <p:nvSpPr>
          <p:cNvPr id="5" name="Fußzeilenplatzhalter 3" descr="&lt;mitarbeitende_ersteller_mitarbeitende_titelmitname&gt;">
            <a:extLst>
              <a:ext uri="{FF2B5EF4-FFF2-40B4-BE49-F238E27FC236}">
                <a16:creationId xmlns:a16="http://schemas.microsoft.com/office/drawing/2014/main" id="{4A2EC6D0-DA37-B417-EBB6-87CF5AB692BF}"/>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9" name="Fußzeilenplatzhalter 3" descr="&lt;mitarbeitende_ersteller_mitarbeitende_titelmitname&gt;">
            <a:extLst>
              <a:ext uri="{FF2B5EF4-FFF2-40B4-BE49-F238E27FC236}">
                <a16:creationId xmlns:a16="http://schemas.microsoft.com/office/drawing/2014/main" id="{78259048-6876-C05A-9037-0E0A8EF2AD64}"/>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15600298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2393605" y="353082"/>
            <a:ext cx="8188670" cy="365811"/>
          </a:xfrm>
        </p:spPr>
        <p:txBody>
          <a:bodyPr/>
          <a:lstStyle/>
          <a:p>
            <a:pPr marL="577850" indent="-577850"/>
            <a:r>
              <a:rPr lang="de-CH" sz="2800" cap="all" dirty="0">
                <a:solidFill>
                  <a:srgbClr val="0070C0"/>
                </a:solidFill>
              </a:rPr>
              <a:t>Anwendungsbereich</a:t>
            </a: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3"/>
          </p:nvPr>
        </p:nvSpPr>
        <p:spPr>
          <a:xfrm>
            <a:off x="814039" y="1484314"/>
            <a:ext cx="9313935" cy="4752974"/>
          </a:xfrm>
        </p:spPr>
        <p:txBody>
          <a:bodyPr/>
          <a:lstStyle/>
          <a:p>
            <a:pPr>
              <a:spcAft>
                <a:spcPts val="1800"/>
              </a:spcAft>
            </a:pPr>
            <a:r>
              <a:rPr lang="de-CH" sz="2000" b="1" dirty="0">
                <a:solidFill>
                  <a:srgbClr val="E5007D"/>
                </a:solidFill>
              </a:rPr>
              <a:t>Ruth ist mit der Verwaltung der Mietliegenschaft überfordert; die Gründe dafür sind unklar.</a:t>
            </a:r>
          </a:p>
          <a:p>
            <a:pPr marL="285750" lvl="1" indent="-285750">
              <a:buClr>
                <a:schemeClr val="tx1"/>
              </a:buClr>
              <a:buFont typeface="Arial" panose="020B0604020202020204" pitchFamily="34" charset="0"/>
              <a:buChar char="•"/>
            </a:pPr>
            <a:r>
              <a:rPr lang="de-CH" b="1" dirty="0"/>
              <a:t>Vorsorgeauftrag</a:t>
            </a:r>
          </a:p>
          <a:p>
            <a:pPr marL="577850" lvl="1" indent="-288925">
              <a:spcBef>
                <a:spcPts val="600"/>
              </a:spcBef>
              <a:buClr>
                <a:schemeClr val="accent1"/>
              </a:buClr>
              <a:buFont typeface="Wingdings" pitchFamily="2" charset="2"/>
              <a:buChar char="ü"/>
            </a:pPr>
            <a:r>
              <a:rPr lang="de-CH" dirty="0"/>
              <a:t>Inkraftsetzung setzt Urteilsunfähigkeit voraus.</a:t>
            </a:r>
          </a:p>
          <a:p>
            <a:pPr marL="577850" lvl="1" indent="-288925">
              <a:spcBef>
                <a:spcPts val="600"/>
              </a:spcBef>
              <a:buClr>
                <a:schemeClr val="accent1"/>
              </a:buClr>
              <a:buFont typeface="Wingdings" pitchFamily="2" charset="2"/>
              <a:buChar char="ü"/>
            </a:pPr>
            <a:r>
              <a:rPr lang="de-CH" dirty="0"/>
              <a:t>Teilvalidierung ist (wohl) möglich, birgt aber praktische Schwierigkeiten.</a:t>
            </a:r>
          </a:p>
          <a:p>
            <a:pPr marL="285750" indent="-285750">
              <a:spcBef>
                <a:spcPts val="2400"/>
              </a:spcBef>
              <a:buFont typeface="Arial" panose="020B0604020202020204" pitchFamily="34" charset="0"/>
              <a:buChar char="•"/>
            </a:pPr>
            <a:r>
              <a:rPr lang="de-CH" b="1" dirty="0"/>
              <a:t>Beistandschaft </a:t>
            </a:r>
          </a:p>
          <a:p>
            <a:pPr marL="577850" lvl="1" indent="-288925">
              <a:spcBef>
                <a:spcPts val="600"/>
              </a:spcBef>
              <a:buClr>
                <a:schemeClr val="accent1"/>
              </a:buClr>
              <a:buFont typeface="Wingdings" pitchFamily="2" charset="2"/>
              <a:buChar char="ü"/>
            </a:pPr>
            <a:r>
              <a:rPr lang="de-CH" dirty="0"/>
              <a:t>Schwächezustand, der ein Unvermögen zur Eigensorge zur Folge hat. </a:t>
            </a:r>
          </a:p>
          <a:p>
            <a:pPr marL="577850" lvl="1" indent="-288925">
              <a:spcBef>
                <a:spcPts val="600"/>
              </a:spcBef>
              <a:buClr>
                <a:schemeClr val="accent1"/>
              </a:buClr>
              <a:buFont typeface="Wingdings" pitchFamily="2" charset="2"/>
              <a:buChar char="ü"/>
            </a:pPr>
            <a:r>
              <a:rPr lang="de-CH" dirty="0"/>
              <a:t>Urteilsunfähigkeit ist nicht zwingend vorausgesetzt, eine «Hilflosigkeit» kann ausreichen.</a:t>
            </a:r>
          </a:p>
          <a:p>
            <a:pPr marL="288925" lvl="1" indent="0">
              <a:spcBef>
                <a:spcPts val="600"/>
              </a:spcBef>
              <a:buClr>
                <a:schemeClr val="accent1"/>
              </a:buClr>
              <a:buNone/>
            </a:pPr>
            <a:endParaRPr lang="de-CH" dirty="0"/>
          </a:p>
          <a:p>
            <a:pPr marL="577850" lvl="1" indent="-288925">
              <a:spcBef>
                <a:spcPts val="600"/>
              </a:spcBef>
              <a:buClr>
                <a:schemeClr val="accent1"/>
              </a:buClr>
              <a:buFont typeface="Wingdings" pitchFamily="2" charset="2"/>
              <a:buChar char="ü"/>
            </a:pPr>
            <a:endParaRPr lang="de-CH" dirty="0"/>
          </a:p>
        </p:txBody>
      </p:sp>
      <p:sp>
        <p:nvSpPr>
          <p:cNvPr id="5" name="Fußzeilenplatzhalter 3" descr="&lt;mitarbeitende_ersteller_mitarbeitende_titelmitname&gt;">
            <a:extLst>
              <a:ext uri="{FF2B5EF4-FFF2-40B4-BE49-F238E27FC236}">
                <a16:creationId xmlns:a16="http://schemas.microsoft.com/office/drawing/2014/main" id="{EC11DC1A-7028-3B25-CA52-C2193CD06880}"/>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8" name="Foliennummernplatzhalter 4">
            <a:extLst>
              <a:ext uri="{FF2B5EF4-FFF2-40B4-BE49-F238E27FC236}">
                <a16:creationId xmlns:a16="http://schemas.microsoft.com/office/drawing/2014/main" id="{E1E6BDE3-122F-6E62-CF09-2A4AC10BF10D}"/>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Fußzeilenplatzhalter 3" descr="&lt;mitarbeitende_ersteller_mitarbeitende_titelmitname&gt;">
            <a:extLst>
              <a:ext uri="{FF2B5EF4-FFF2-40B4-BE49-F238E27FC236}">
                <a16:creationId xmlns:a16="http://schemas.microsoft.com/office/drawing/2014/main" id="{14D0DFC0-36FA-9B4B-8D50-6E9F2DB9F9B2}"/>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9703844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2393605" y="353082"/>
            <a:ext cx="8188670" cy="365811"/>
          </a:xfrm>
        </p:spPr>
        <p:txBody>
          <a:bodyPr/>
          <a:lstStyle/>
          <a:p>
            <a:pPr marL="577850" indent="-577850"/>
            <a:r>
              <a:rPr lang="de-CH" sz="2800" cap="all" dirty="0">
                <a:solidFill>
                  <a:srgbClr val="0070C0"/>
                </a:solidFill>
              </a:rPr>
              <a:t>Person des Vertreters</a:t>
            </a: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3"/>
          </p:nvPr>
        </p:nvSpPr>
        <p:spPr>
          <a:xfrm>
            <a:off x="738419" y="1204332"/>
            <a:ext cx="9467385" cy="4932595"/>
          </a:xfrm>
        </p:spPr>
        <p:txBody>
          <a:bodyPr/>
          <a:lstStyle/>
          <a:p>
            <a:pPr>
              <a:spcAft>
                <a:spcPts val="1800"/>
              </a:spcAft>
            </a:pPr>
            <a:r>
              <a:rPr lang="de-CH" sz="2000" b="1" dirty="0">
                <a:solidFill>
                  <a:srgbClr val="E5007D"/>
                </a:solidFill>
              </a:rPr>
              <a:t>Ruth möchte verbindlich regeln, dass ihre Tochter sie – soweit nötig – vertritt.</a:t>
            </a:r>
          </a:p>
          <a:p>
            <a:pPr marL="285750" lvl="1" indent="-285750">
              <a:buClr>
                <a:schemeClr val="tx1"/>
              </a:buClr>
              <a:buFont typeface="Arial" panose="020B0604020202020204" pitchFamily="34" charset="0"/>
              <a:buChar char="•"/>
            </a:pPr>
            <a:r>
              <a:rPr lang="de-CH" sz="1600" b="1" dirty="0"/>
              <a:t>Vorsorgeauftrag</a:t>
            </a:r>
          </a:p>
          <a:p>
            <a:pPr marL="577850" lvl="1" indent="-288925">
              <a:spcBef>
                <a:spcPts val="600"/>
              </a:spcBef>
              <a:buClr>
                <a:schemeClr val="accent1"/>
              </a:buClr>
              <a:buFont typeface="Wingdings" pitchFamily="2" charset="2"/>
              <a:buChar char="ü"/>
            </a:pPr>
            <a:r>
              <a:rPr lang="de-CH" sz="1600" dirty="0"/>
              <a:t>Die Einsetzung durch den Vorsorgeauftraggeber ist (auch für die KESB) verbindlich; es handelt sich um ein absolut höchstpersönliches Recht.</a:t>
            </a:r>
          </a:p>
          <a:p>
            <a:pPr marL="577850" lvl="1" indent="-288925">
              <a:spcBef>
                <a:spcPts val="600"/>
              </a:spcBef>
              <a:buClr>
                <a:schemeClr val="accent1"/>
              </a:buClr>
              <a:buFont typeface="Wingdings" pitchFamily="2" charset="2"/>
              <a:buChar char="ü"/>
            </a:pPr>
            <a:r>
              <a:rPr lang="de-CH" sz="1600" dirty="0"/>
              <a:t>Das gilt allerdings auch bei fehlender Eignung, Interessenkollision oder Niederlegung des Amtes; für diese Sachlagen sollte eine Ersatzperson bezeichnet werden.</a:t>
            </a:r>
          </a:p>
          <a:p>
            <a:pPr marL="285750" indent="-285750">
              <a:spcBef>
                <a:spcPts val="2400"/>
              </a:spcBef>
              <a:buFont typeface="Arial" panose="020B0604020202020204" pitchFamily="34" charset="0"/>
              <a:buChar char="•"/>
            </a:pPr>
            <a:r>
              <a:rPr lang="de-CH" sz="1600" b="1" dirty="0"/>
              <a:t>Beistandschaft </a:t>
            </a:r>
          </a:p>
          <a:p>
            <a:pPr marL="577850" lvl="1" indent="-288925">
              <a:spcBef>
                <a:spcPts val="600"/>
              </a:spcBef>
              <a:buClr>
                <a:schemeClr val="accent1"/>
              </a:buClr>
              <a:buFont typeface="Wingdings" pitchFamily="2" charset="2"/>
              <a:buChar char="ü"/>
            </a:pPr>
            <a:r>
              <a:rPr lang="de-CH" sz="1600" dirty="0"/>
              <a:t>Die Bezeichnung eines «Vertrauensbeistandes» ist möglich, und zwar auch schon im Voraus. (</a:t>
            </a:r>
            <a:r>
              <a:rPr lang="de-CH" sz="1600" u="sng" dirty="0"/>
              <a:t>Merke</a:t>
            </a:r>
            <a:r>
              <a:rPr lang="de-CH" sz="1600" dirty="0"/>
              <a:t>: Gesetzesrevision soll dies verstärken.)</a:t>
            </a:r>
          </a:p>
          <a:p>
            <a:pPr marL="577850" lvl="1" indent="-288925">
              <a:spcBef>
                <a:spcPts val="600"/>
              </a:spcBef>
              <a:buClr>
                <a:schemeClr val="accent1"/>
              </a:buClr>
              <a:buFont typeface="Wingdings" pitchFamily="2" charset="2"/>
              <a:buChar char="ü"/>
            </a:pPr>
            <a:r>
              <a:rPr lang="de-CH" sz="1600" dirty="0"/>
              <a:t>Ergänzung durch Vorschlagsrecht der Angehörigen.</a:t>
            </a:r>
          </a:p>
          <a:p>
            <a:pPr marL="577850" lvl="1" indent="-288925">
              <a:spcBef>
                <a:spcPts val="600"/>
              </a:spcBef>
              <a:buClr>
                <a:schemeClr val="accent1"/>
              </a:buClr>
              <a:buFont typeface="Wingdings" pitchFamily="2" charset="2"/>
              <a:buChar char="ü"/>
            </a:pPr>
            <a:r>
              <a:rPr lang="de-CH" sz="1600" dirty="0"/>
              <a:t>Die Aufteilung der verschiedenen Bereiche ist – wie beim Vorsorgeauftrag – möglich (z.B. Tochter als Beiständin für Personensorge, nicht aber für Vermögenssorge).</a:t>
            </a:r>
          </a:p>
          <a:p>
            <a:pPr marL="577850" lvl="1" indent="-288925">
              <a:spcBef>
                <a:spcPts val="600"/>
              </a:spcBef>
              <a:buClr>
                <a:schemeClr val="accent1"/>
              </a:buClr>
              <a:buFont typeface="Wingdings" pitchFamily="2" charset="2"/>
              <a:buChar char="ü"/>
            </a:pPr>
            <a:r>
              <a:rPr lang="de-CH" sz="1600" dirty="0"/>
              <a:t>Als Beistand eingesetzte Angehörige haben eine Sonderstellung (</a:t>
            </a:r>
            <a:r>
              <a:rPr lang="de-CH" sz="1600" u="sng" dirty="0"/>
              <a:t>Merke</a:t>
            </a:r>
            <a:r>
              <a:rPr lang="de-CH" sz="1600" dirty="0"/>
              <a:t>: Gesetzesrevision!)</a:t>
            </a:r>
          </a:p>
          <a:p>
            <a:pPr marL="288925" lvl="1" indent="0">
              <a:spcBef>
                <a:spcPts val="600"/>
              </a:spcBef>
              <a:buClr>
                <a:schemeClr val="accent1"/>
              </a:buClr>
              <a:buNone/>
            </a:pPr>
            <a:endParaRPr lang="de-CH" dirty="0"/>
          </a:p>
          <a:p>
            <a:pPr marL="577850" lvl="1" indent="-288925">
              <a:spcBef>
                <a:spcPts val="600"/>
              </a:spcBef>
              <a:buClr>
                <a:schemeClr val="accent1"/>
              </a:buClr>
              <a:buFont typeface="Wingdings" pitchFamily="2" charset="2"/>
              <a:buChar char="ü"/>
            </a:pPr>
            <a:endParaRPr lang="de-CH" dirty="0"/>
          </a:p>
        </p:txBody>
      </p:sp>
      <p:sp>
        <p:nvSpPr>
          <p:cNvPr id="5" name="Fußzeilenplatzhalter 3" descr="&lt;mitarbeitende_ersteller_mitarbeitende_titelmitname&gt;">
            <a:extLst>
              <a:ext uri="{FF2B5EF4-FFF2-40B4-BE49-F238E27FC236}">
                <a16:creationId xmlns:a16="http://schemas.microsoft.com/office/drawing/2014/main" id="{EC11DC1A-7028-3B25-CA52-C2193CD06880}"/>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8" name="Foliennummernplatzhalter 4">
            <a:extLst>
              <a:ext uri="{FF2B5EF4-FFF2-40B4-BE49-F238E27FC236}">
                <a16:creationId xmlns:a16="http://schemas.microsoft.com/office/drawing/2014/main" id="{E1E6BDE3-122F-6E62-CF09-2A4AC10BF10D}"/>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Fußzeilenplatzhalter 3" descr="&lt;mitarbeitende_ersteller_mitarbeitende_titelmitname&gt;">
            <a:extLst>
              <a:ext uri="{FF2B5EF4-FFF2-40B4-BE49-F238E27FC236}">
                <a16:creationId xmlns:a16="http://schemas.microsoft.com/office/drawing/2014/main" id="{14D0DFC0-36FA-9B4B-8D50-6E9F2DB9F9B2}"/>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32359707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2207941" y="353082"/>
            <a:ext cx="8374334" cy="365811"/>
          </a:xfrm>
        </p:spPr>
        <p:txBody>
          <a:bodyPr/>
          <a:lstStyle/>
          <a:p>
            <a:pPr marL="577850" indent="-577850"/>
            <a:r>
              <a:rPr lang="de-CH" sz="2600" cap="all" dirty="0">
                <a:solidFill>
                  <a:srgbClr val="0070C0"/>
                </a:solidFill>
              </a:rPr>
              <a:t>Voraussetzungen der Eigenen Vorsorge</a:t>
            </a: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3"/>
          </p:nvPr>
        </p:nvSpPr>
        <p:spPr>
          <a:xfrm>
            <a:off x="814039" y="1484314"/>
            <a:ext cx="9467385" cy="4752974"/>
          </a:xfrm>
        </p:spPr>
        <p:txBody>
          <a:bodyPr/>
          <a:lstStyle/>
          <a:p>
            <a:pPr>
              <a:spcAft>
                <a:spcPts val="1800"/>
              </a:spcAft>
            </a:pPr>
            <a:r>
              <a:rPr lang="de-CH" sz="2000" b="1" dirty="0">
                <a:solidFill>
                  <a:srgbClr val="E5007D"/>
                </a:solidFill>
              </a:rPr>
              <a:t>Bei Ruth wurde kürzlich eine Demenzerkrankung diagnostiziert.</a:t>
            </a:r>
          </a:p>
          <a:p>
            <a:pPr marL="285750" lvl="1" indent="-285750">
              <a:buClr>
                <a:schemeClr val="tx1"/>
              </a:buClr>
              <a:buFont typeface="Arial" panose="020B0604020202020204" pitchFamily="34" charset="0"/>
              <a:buChar char="•"/>
            </a:pPr>
            <a:r>
              <a:rPr lang="de-CH" b="1" dirty="0"/>
              <a:t>Vorsorgeauftrag</a:t>
            </a:r>
          </a:p>
          <a:p>
            <a:pPr marL="577850" lvl="1" indent="-288925">
              <a:spcBef>
                <a:spcPts val="600"/>
              </a:spcBef>
              <a:buClr>
                <a:schemeClr val="accent1"/>
              </a:buClr>
              <a:buFont typeface="Wingdings" pitchFamily="2" charset="2"/>
              <a:buChar char="ü"/>
            </a:pPr>
            <a:r>
              <a:rPr lang="de-CH" dirty="0"/>
              <a:t>Die Errichtung des Vorsorgeauftrages setzt Urteilsunfähigkeit voraus.</a:t>
            </a:r>
          </a:p>
          <a:p>
            <a:pPr marL="577850" lvl="1" indent="-288925">
              <a:spcBef>
                <a:spcPts val="600"/>
              </a:spcBef>
              <a:buClr>
                <a:schemeClr val="accent1"/>
              </a:buClr>
              <a:buFont typeface="Wingdings" pitchFamily="2" charset="2"/>
              <a:buChar char="ü"/>
            </a:pPr>
            <a:r>
              <a:rPr lang="de-CH" dirty="0"/>
              <a:t>Relativität der Urteilsfähigkeit: Welche Fähigkeiten müssen noch gegeben sein?</a:t>
            </a:r>
          </a:p>
          <a:p>
            <a:pPr marL="285750" indent="-285750">
              <a:spcBef>
                <a:spcPts val="2400"/>
              </a:spcBef>
              <a:buFont typeface="Arial" panose="020B0604020202020204" pitchFamily="34" charset="0"/>
              <a:buChar char="•"/>
            </a:pPr>
            <a:r>
              <a:rPr lang="de-CH" b="1" dirty="0"/>
              <a:t>Beistandschaft </a:t>
            </a:r>
          </a:p>
          <a:p>
            <a:pPr marL="577850" lvl="1" indent="-288925">
              <a:spcBef>
                <a:spcPts val="600"/>
              </a:spcBef>
              <a:buClr>
                <a:schemeClr val="accent1"/>
              </a:buClr>
              <a:buFont typeface="Wingdings" pitchFamily="2" charset="2"/>
              <a:buChar char="ü"/>
            </a:pPr>
            <a:r>
              <a:rPr lang="de-CH" dirty="0"/>
              <a:t>Setzt auch Bezeichnung des Vertrauensbeistandes die Urteilsfähigkeit voraus?</a:t>
            </a:r>
          </a:p>
          <a:p>
            <a:pPr marL="577850" lvl="1" indent="-288925">
              <a:spcBef>
                <a:spcPts val="600"/>
              </a:spcBef>
              <a:buClr>
                <a:schemeClr val="accent1"/>
              </a:buClr>
              <a:buFont typeface="Wingdings" pitchFamily="2" charset="2"/>
              <a:buChar char="ü"/>
            </a:pPr>
            <a:r>
              <a:rPr lang="de-CH" dirty="0"/>
              <a:t>Was gilt mit Bezug auf die Ablehnung einer bestimmten Person als Beistand?</a:t>
            </a:r>
          </a:p>
          <a:p>
            <a:pPr marL="577850" lvl="1" indent="-288925">
              <a:spcBef>
                <a:spcPts val="600"/>
              </a:spcBef>
              <a:buClr>
                <a:schemeClr val="accent1"/>
              </a:buClr>
              <a:buFont typeface="Wingdings" pitchFamily="2" charset="2"/>
              <a:buChar char="ü"/>
            </a:pPr>
            <a:r>
              <a:rPr lang="de-CH" dirty="0"/>
              <a:t>Das Vorschlagsrecht der Angehörigen kann u.U. die fehlende oder unwirksame Wunschäusserung der betroffenen Person ersetzen.</a:t>
            </a:r>
          </a:p>
          <a:p>
            <a:pPr marL="288925" lvl="1" indent="0">
              <a:spcBef>
                <a:spcPts val="600"/>
              </a:spcBef>
              <a:buClr>
                <a:schemeClr val="accent1"/>
              </a:buClr>
              <a:buNone/>
            </a:pPr>
            <a:endParaRPr lang="de-CH" dirty="0"/>
          </a:p>
          <a:p>
            <a:pPr marL="577850" lvl="1" indent="-288925">
              <a:spcBef>
                <a:spcPts val="600"/>
              </a:spcBef>
              <a:buClr>
                <a:schemeClr val="accent1"/>
              </a:buClr>
              <a:buFont typeface="Wingdings" pitchFamily="2" charset="2"/>
              <a:buChar char="ü"/>
            </a:pPr>
            <a:endParaRPr lang="de-CH" dirty="0"/>
          </a:p>
        </p:txBody>
      </p:sp>
      <p:sp>
        <p:nvSpPr>
          <p:cNvPr id="5" name="Fußzeilenplatzhalter 3" descr="&lt;mitarbeitende_ersteller_mitarbeitende_titelmitname&gt;">
            <a:extLst>
              <a:ext uri="{FF2B5EF4-FFF2-40B4-BE49-F238E27FC236}">
                <a16:creationId xmlns:a16="http://schemas.microsoft.com/office/drawing/2014/main" id="{EC11DC1A-7028-3B25-CA52-C2193CD06880}"/>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8" name="Foliennummernplatzhalter 4">
            <a:extLst>
              <a:ext uri="{FF2B5EF4-FFF2-40B4-BE49-F238E27FC236}">
                <a16:creationId xmlns:a16="http://schemas.microsoft.com/office/drawing/2014/main" id="{E1E6BDE3-122F-6E62-CF09-2A4AC10BF10D}"/>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Fußzeilenplatzhalter 3" descr="&lt;mitarbeitende_ersteller_mitarbeitende_titelmitname&gt;">
            <a:extLst>
              <a:ext uri="{FF2B5EF4-FFF2-40B4-BE49-F238E27FC236}">
                <a16:creationId xmlns:a16="http://schemas.microsoft.com/office/drawing/2014/main" id="{14D0DFC0-36FA-9B4B-8D50-6E9F2DB9F9B2}"/>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2689959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2207941" y="353082"/>
            <a:ext cx="8374334" cy="365811"/>
          </a:xfrm>
        </p:spPr>
        <p:txBody>
          <a:bodyPr/>
          <a:lstStyle/>
          <a:p>
            <a:pPr marL="577850" indent="-577850"/>
            <a:r>
              <a:rPr lang="de-CH" sz="2600" cap="all" dirty="0">
                <a:solidFill>
                  <a:srgbClr val="0070C0"/>
                </a:solidFill>
              </a:rPr>
              <a:t>Beginn und Ende der Massnahme</a:t>
            </a: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3"/>
          </p:nvPr>
        </p:nvSpPr>
        <p:spPr>
          <a:xfrm>
            <a:off x="814039" y="1260088"/>
            <a:ext cx="9467385" cy="4977200"/>
          </a:xfrm>
        </p:spPr>
        <p:txBody>
          <a:bodyPr/>
          <a:lstStyle/>
          <a:p>
            <a:pPr>
              <a:spcAft>
                <a:spcPts val="1800"/>
              </a:spcAft>
            </a:pPr>
            <a:r>
              <a:rPr lang="de-CH" sz="2000" b="1" dirty="0">
                <a:solidFill>
                  <a:srgbClr val="E5007D"/>
                </a:solidFill>
              </a:rPr>
              <a:t>Die Demenzerkrankung von Ruth führt zu fluktuierender Urteilsunfähigkeit. Die Eignungsabklärung bei der Tochter erweist sich als anspruchsvoll.</a:t>
            </a:r>
          </a:p>
          <a:p>
            <a:pPr marL="285750" lvl="1" indent="-285750">
              <a:buClr>
                <a:schemeClr val="tx1"/>
              </a:buClr>
              <a:buFont typeface="Arial" panose="020B0604020202020204" pitchFamily="34" charset="0"/>
              <a:buChar char="•"/>
            </a:pPr>
            <a:r>
              <a:rPr lang="de-CH" sz="1700" b="1" dirty="0"/>
              <a:t>Vorsorgeauftrag</a:t>
            </a:r>
          </a:p>
          <a:p>
            <a:pPr marL="577850" lvl="1" indent="-288925">
              <a:spcBef>
                <a:spcPts val="600"/>
              </a:spcBef>
              <a:buClr>
                <a:schemeClr val="accent1"/>
              </a:buClr>
              <a:buFont typeface="Wingdings" pitchFamily="2" charset="2"/>
              <a:buChar char="ü"/>
            </a:pPr>
            <a:r>
              <a:rPr lang="de-CH" sz="1700" dirty="0"/>
              <a:t>Urteilsunfähigkeit muss für die Inkraftsetzung des VA eingetreten sein und weiter bestehen.</a:t>
            </a:r>
          </a:p>
          <a:p>
            <a:pPr marL="577850" lvl="1" indent="-288925">
              <a:spcBef>
                <a:spcPts val="600"/>
              </a:spcBef>
              <a:buClr>
                <a:schemeClr val="accent1"/>
              </a:buClr>
              <a:buFont typeface="Wingdings" pitchFamily="2" charset="2"/>
              <a:buChar char="ü"/>
            </a:pPr>
            <a:r>
              <a:rPr lang="de-CH" sz="1700" dirty="0"/>
              <a:t>Wirkung der Validierung (konstitutiv oder deklaratorisch für das Vertretungsrecht?) ist umstritten; mit Wiedereintritt der Urteilsunfähigkeit verliert der VA </a:t>
            </a:r>
            <a:r>
              <a:rPr lang="de-CH" sz="1700" i="1" dirty="0" err="1"/>
              <a:t>eo</a:t>
            </a:r>
            <a:r>
              <a:rPr lang="de-CH" sz="1700" i="1" dirty="0"/>
              <a:t> ipso </a:t>
            </a:r>
            <a:r>
              <a:rPr lang="de-CH" sz="1700" dirty="0"/>
              <a:t>seine Wirkung.</a:t>
            </a:r>
          </a:p>
          <a:p>
            <a:pPr marL="577850" lvl="1" indent="-288925">
              <a:spcBef>
                <a:spcPts val="600"/>
              </a:spcBef>
              <a:buClr>
                <a:schemeClr val="accent1"/>
              </a:buClr>
              <a:buFont typeface="Wingdings" pitchFamily="2" charset="2"/>
              <a:buChar char="ü"/>
            </a:pPr>
            <a:r>
              <a:rPr lang="de-CH" sz="1700" dirty="0"/>
              <a:t>Ergänzung mit breit gefasster Vollmacht (Art. 32 ff. OR) als Ausweg – dann fehlt aber diesbezüglich die Kontrolle durch die KESB.</a:t>
            </a:r>
          </a:p>
          <a:p>
            <a:pPr marL="285750" indent="-285750">
              <a:spcBef>
                <a:spcPts val="2400"/>
              </a:spcBef>
              <a:buFont typeface="Arial" panose="020B0604020202020204" pitchFamily="34" charset="0"/>
              <a:buChar char="•"/>
            </a:pPr>
            <a:r>
              <a:rPr lang="de-CH" sz="1700" b="1" dirty="0"/>
              <a:t>Beistandschaft </a:t>
            </a:r>
          </a:p>
          <a:p>
            <a:pPr marL="577850" lvl="1" indent="-288925">
              <a:spcBef>
                <a:spcPts val="600"/>
              </a:spcBef>
              <a:buClr>
                <a:schemeClr val="accent1"/>
              </a:buClr>
              <a:buFont typeface="Wingdings" pitchFamily="2" charset="2"/>
              <a:buChar char="ü"/>
            </a:pPr>
            <a:r>
              <a:rPr lang="de-CH" sz="1700" dirty="0"/>
              <a:t>Kann auch ohne nachgewiesene Urteilsunfähigkeit errichtet werden.</a:t>
            </a:r>
          </a:p>
          <a:p>
            <a:pPr marL="577850" lvl="1" indent="-288925">
              <a:spcBef>
                <a:spcPts val="600"/>
              </a:spcBef>
              <a:buClr>
                <a:schemeClr val="accent1"/>
              </a:buClr>
              <a:buFont typeface="Wingdings" pitchFamily="2" charset="2"/>
              <a:buChar char="ü"/>
            </a:pPr>
            <a:r>
              <a:rPr lang="de-CH" sz="1700" dirty="0"/>
              <a:t>Vorsorgliche (evtl. superprovisorische) Massnahmen als Überbrückung während des hängigen Verfahrens.</a:t>
            </a:r>
          </a:p>
          <a:p>
            <a:pPr marL="577850" lvl="1" indent="-288925">
              <a:spcBef>
                <a:spcPts val="600"/>
              </a:spcBef>
              <a:buClr>
                <a:schemeClr val="accent1"/>
              </a:buClr>
              <a:buFont typeface="Wingdings" pitchFamily="2" charset="2"/>
              <a:buChar char="ü"/>
            </a:pPr>
            <a:endParaRPr lang="de-CH" dirty="0"/>
          </a:p>
        </p:txBody>
      </p:sp>
      <p:sp>
        <p:nvSpPr>
          <p:cNvPr id="5" name="Fußzeilenplatzhalter 3" descr="&lt;mitarbeitende_ersteller_mitarbeitende_titelmitname&gt;">
            <a:extLst>
              <a:ext uri="{FF2B5EF4-FFF2-40B4-BE49-F238E27FC236}">
                <a16:creationId xmlns:a16="http://schemas.microsoft.com/office/drawing/2014/main" id="{EC11DC1A-7028-3B25-CA52-C2193CD06880}"/>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8" name="Foliennummernplatzhalter 4">
            <a:extLst>
              <a:ext uri="{FF2B5EF4-FFF2-40B4-BE49-F238E27FC236}">
                <a16:creationId xmlns:a16="http://schemas.microsoft.com/office/drawing/2014/main" id="{E1E6BDE3-122F-6E62-CF09-2A4AC10BF10D}"/>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Fußzeilenplatzhalter 3" descr="&lt;mitarbeitende_ersteller_mitarbeitende_titelmitname&gt;">
            <a:extLst>
              <a:ext uri="{FF2B5EF4-FFF2-40B4-BE49-F238E27FC236}">
                <a16:creationId xmlns:a16="http://schemas.microsoft.com/office/drawing/2014/main" id="{14D0DFC0-36FA-9B4B-8D50-6E9F2DB9F9B2}"/>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2994604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2207941" y="353082"/>
            <a:ext cx="8374334" cy="365811"/>
          </a:xfrm>
        </p:spPr>
        <p:txBody>
          <a:bodyPr/>
          <a:lstStyle/>
          <a:p>
            <a:pPr marL="577850" indent="-577850"/>
            <a:r>
              <a:rPr lang="de-CH" sz="2600" cap="all" dirty="0">
                <a:solidFill>
                  <a:srgbClr val="0070C0"/>
                </a:solidFill>
              </a:rPr>
              <a:t>Aufgabenbereiche des Vertreters</a:t>
            </a: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3"/>
          </p:nvPr>
        </p:nvSpPr>
        <p:spPr>
          <a:xfrm>
            <a:off x="814039" y="1484314"/>
            <a:ext cx="9467385" cy="4752974"/>
          </a:xfrm>
        </p:spPr>
        <p:txBody>
          <a:bodyPr/>
          <a:lstStyle/>
          <a:p>
            <a:pPr>
              <a:spcAft>
                <a:spcPts val="1800"/>
              </a:spcAft>
            </a:pPr>
            <a:r>
              <a:rPr lang="de-CH" sz="2000" b="1" dirty="0">
                <a:solidFill>
                  <a:srgbClr val="E5007D"/>
                </a:solidFill>
              </a:rPr>
              <a:t>Wegen der fortschreitenden Erkrankung von Ruth ändert ihr Unterstützungs- und Vertretungsbedarf dauernd.</a:t>
            </a:r>
          </a:p>
          <a:p>
            <a:pPr marL="285750" lvl="1" indent="-285750">
              <a:buClr>
                <a:schemeClr val="tx1"/>
              </a:buClr>
              <a:buFont typeface="Arial" panose="020B0604020202020204" pitchFamily="34" charset="0"/>
              <a:buChar char="•"/>
            </a:pPr>
            <a:r>
              <a:rPr lang="de-CH" b="1" dirty="0"/>
              <a:t>Vorsorgeauftrag</a:t>
            </a:r>
          </a:p>
          <a:p>
            <a:pPr marL="577850" lvl="1" indent="-288925">
              <a:spcBef>
                <a:spcPts val="600"/>
              </a:spcBef>
              <a:buClr>
                <a:schemeClr val="accent1"/>
              </a:buClr>
              <a:buFont typeface="Wingdings" pitchFamily="2" charset="2"/>
              <a:buChar char="ü"/>
            </a:pPr>
            <a:r>
              <a:rPr lang="de-CH" dirty="0"/>
              <a:t>Kann inhaltlich sehr breit (und ganz allgemein?) gefasst werden.</a:t>
            </a:r>
          </a:p>
          <a:p>
            <a:pPr marL="285750" indent="-285750">
              <a:spcBef>
                <a:spcPts val="2400"/>
              </a:spcBef>
              <a:buFont typeface="Arial" panose="020B0604020202020204" pitchFamily="34" charset="0"/>
              <a:buChar char="•"/>
            </a:pPr>
            <a:r>
              <a:rPr lang="de-CH" b="1" dirty="0"/>
              <a:t>Beistandschaft </a:t>
            </a:r>
          </a:p>
          <a:p>
            <a:pPr marL="577850" lvl="1" indent="-288925">
              <a:spcBef>
                <a:spcPts val="600"/>
              </a:spcBef>
              <a:buClr>
                <a:schemeClr val="accent1"/>
              </a:buClr>
              <a:buFont typeface="Wingdings" pitchFamily="2" charset="2"/>
              <a:buChar char="ü"/>
            </a:pPr>
            <a:r>
              <a:rPr lang="de-CH" dirty="0"/>
              <a:t>Wird immer «massgeschneidert» und bei Veränderung der Verhältnisse angepasst; eine gewisse Flexibilität kann jedoch eingearbeitet werden.</a:t>
            </a:r>
          </a:p>
          <a:p>
            <a:pPr marL="288925" lvl="1" indent="0">
              <a:spcBef>
                <a:spcPts val="600"/>
              </a:spcBef>
              <a:buClr>
                <a:schemeClr val="accent1"/>
              </a:buClr>
              <a:buNone/>
            </a:pPr>
            <a:endParaRPr lang="de-CH" dirty="0"/>
          </a:p>
        </p:txBody>
      </p:sp>
      <p:sp>
        <p:nvSpPr>
          <p:cNvPr id="5" name="Fußzeilenplatzhalter 3" descr="&lt;mitarbeitende_ersteller_mitarbeitende_titelmitname&gt;">
            <a:extLst>
              <a:ext uri="{FF2B5EF4-FFF2-40B4-BE49-F238E27FC236}">
                <a16:creationId xmlns:a16="http://schemas.microsoft.com/office/drawing/2014/main" id="{EC11DC1A-7028-3B25-CA52-C2193CD06880}"/>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8" name="Foliennummernplatzhalter 4">
            <a:extLst>
              <a:ext uri="{FF2B5EF4-FFF2-40B4-BE49-F238E27FC236}">
                <a16:creationId xmlns:a16="http://schemas.microsoft.com/office/drawing/2014/main" id="{E1E6BDE3-122F-6E62-CF09-2A4AC10BF10D}"/>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Fußzeilenplatzhalter 3" descr="&lt;mitarbeitende_ersteller_mitarbeitende_titelmitname&gt;">
            <a:extLst>
              <a:ext uri="{FF2B5EF4-FFF2-40B4-BE49-F238E27FC236}">
                <a16:creationId xmlns:a16="http://schemas.microsoft.com/office/drawing/2014/main" id="{14D0DFC0-36FA-9B4B-8D50-6E9F2DB9F9B2}"/>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18998789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9261852-5713-49E5-8D59-ADD4C3889315}"/>
              </a:ext>
            </a:extLst>
          </p:cNvPr>
          <p:cNvSpPr>
            <a:spLocks noGrp="1"/>
          </p:cNvSpPr>
          <p:nvPr>
            <p:ph type="title"/>
          </p:nvPr>
        </p:nvSpPr>
        <p:spPr>
          <a:xfrm>
            <a:off x="2207941" y="353082"/>
            <a:ext cx="8374334" cy="365811"/>
          </a:xfrm>
        </p:spPr>
        <p:txBody>
          <a:bodyPr/>
          <a:lstStyle/>
          <a:p>
            <a:pPr marL="577850" indent="-577850"/>
            <a:r>
              <a:rPr lang="de-CH" sz="2600" cap="all" dirty="0">
                <a:solidFill>
                  <a:srgbClr val="0070C0"/>
                </a:solidFill>
              </a:rPr>
              <a:t>Eignungsprüfung und </a:t>
            </a:r>
            <a:r>
              <a:rPr lang="de-CH" sz="2600" cap="all" dirty="0" err="1">
                <a:solidFill>
                  <a:srgbClr val="0070C0"/>
                </a:solidFill>
              </a:rPr>
              <a:t>üBERWACHUNG</a:t>
            </a:r>
            <a:endParaRPr lang="de-CH" sz="2600" cap="all" dirty="0">
              <a:solidFill>
                <a:srgbClr val="0070C0"/>
              </a:solidFill>
            </a:endParaRPr>
          </a:p>
        </p:txBody>
      </p:sp>
      <p:sp>
        <p:nvSpPr>
          <p:cNvPr id="6" name="Textplatzhalter 5">
            <a:extLst>
              <a:ext uri="{FF2B5EF4-FFF2-40B4-BE49-F238E27FC236}">
                <a16:creationId xmlns:a16="http://schemas.microsoft.com/office/drawing/2014/main" id="{0E6565AD-178C-4471-B37D-75AA28D30C24}"/>
              </a:ext>
            </a:extLst>
          </p:cNvPr>
          <p:cNvSpPr>
            <a:spLocks noGrp="1"/>
          </p:cNvSpPr>
          <p:nvPr>
            <p:ph type="body" sz="quarter" idx="13"/>
          </p:nvPr>
        </p:nvSpPr>
        <p:spPr>
          <a:xfrm>
            <a:off x="602166" y="1204332"/>
            <a:ext cx="9857677" cy="5032956"/>
          </a:xfrm>
        </p:spPr>
        <p:txBody>
          <a:bodyPr/>
          <a:lstStyle/>
          <a:p>
            <a:pPr>
              <a:spcAft>
                <a:spcPts val="1800"/>
              </a:spcAft>
            </a:pPr>
            <a:r>
              <a:rPr lang="de-CH" b="1" dirty="0">
                <a:solidFill>
                  <a:srgbClr val="E5007D"/>
                </a:solidFill>
              </a:rPr>
              <a:t>Gegen die Tochter von Ruth wurden in den letzten Jahren immer wieder Betreibungen für hohe Beträge eingeleitet; ein Verfahren gegen sie und ihren Mann wegen Covid-Kredit-Betrugs ist derzeit hängig. Sie wohnt überdies kostenlos in einer Wohnung von Ruth.</a:t>
            </a:r>
          </a:p>
          <a:p>
            <a:pPr marL="285750" lvl="1" indent="-285750">
              <a:buClr>
                <a:schemeClr val="tx1"/>
              </a:buClr>
              <a:buFont typeface="Arial" panose="020B0604020202020204" pitchFamily="34" charset="0"/>
              <a:buChar char="•"/>
            </a:pPr>
            <a:r>
              <a:rPr lang="de-CH" sz="1600" b="1" dirty="0"/>
              <a:t>Vorsorgeauftrag</a:t>
            </a:r>
          </a:p>
          <a:p>
            <a:pPr marL="577850" lvl="1" indent="-288925">
              <a:spcBef>
                <a:spcPts val="600"/>
              </a:spcBef>
              <a:buClr>
                <a:schemeClr val="accent1"/>
              </a:buClr>
              <a:buFont typeface="Wingdings" pitchFamily="2" charset="2"/>
              <a:buChar char="ü"/>
            </a:pPr>
            <a:r>
              <a:rPr lang="de-CH" sz="1600" dirty="0"/>
              <a:t>Anforderungen an den Vorsorgebeauftragten werden kantonal unterschiedlich gehandhabt und geprüft.</a:t>
            </a:r>
          </a:p>
          <a:p>
            <a:pPr marL="577850" lvl="1" indent="-288925">
              <a:spcBef>
                <a:spcPts val="600"/>
              </a:spcBef>
              <a:buClr>
                <a:schemeClr val="accent1"/>
              </a:buClr>
              <a:buFont typeface="Wingdings" pitchFamily="2" charset="2"/>
              <a:buChar char="ü"/>
            </a:pPr>
            <a:r>
              <a:rPr lang="de-CH" sz="1600" dirty="0"/>
              <a:t>Insgesamt wohl nicht dieselben Anforderungen an die Eignung wie an einen Beistand.</a:t>
            </a:r>
          </a:p>
          <a:p>
            <a:pPr marL="577850" lvl="1" indent="-288925">
              <a:spcBef>
                <a:spcPts val="600"/>
              </a:spcBef>
              <a:buClr>
                <a:schemeClr val="accent1"/>
              </a:buClr>
              <a:buFont typeface="Wingdings" pitchFamily="2" charset="2"/>
              <a:buChar char="ü"/>
            </a:pPr>
            <a:r>
              <a:rPr lang="de-CH" sz="1600" dirty="0"/>
              <a:t>Keine Instruktion und keine kontinuierliche Prüfung bzw. Rechenschaftspflicht im Anschluss an die Validierung, es sei denn, dies werde (ausnahmsweise) durch die KESB so angeordnet.</a:t>
            </a:r>
          </a:p>
          <a:p>
            <a:pPr marL="285750" indent="-285750">
              <a:spcBef>
                <a:spcPts val="2400"/>
              </a:spcBef>
              <a:buFont typeface="Arial" panose="020B0604020202020204" pitchFamily="34" charset="0"/>
              <a:buChar char="•"/>
            </a:pPr>
            <a:r>
              <a:rPr lang="de-CH" sz="1600" b="1" dirty="0"/>
              <a:t>Beistandschaft </a:t>
            </a:r>
          </a:p>
          <a:p>
            <a:pPr marL="577850" lvl="1" indent="-288925">
              <a:spcBef>
                <a:spcPts val="600"/>
              </a:spcBef>
              <a:buClr>
                <a:schemeClr val="accent1"/>
              </a:buClr>
              <a:buFont typeface="Wingdings" pitchFamily="2" charset="2"/>
              <a:buChar char="ü"/>
            </a:pPr>
            <a:r>
              <a:rPr lang="de-CH" sz="1600" dirty="0"/>
              <a:t>Eignung i.S.v. Art. 400 Abs. 1 ZGB umfasst Sozial-, Selbst-, Methoden- und Fachkompetenz; zudem muss der Beistand ausreichende zeitliche Ressourcen haben.</a:t>
            </a:r>
          </a:p>
          <a:p>
            <a:pPr marL="577850" lvl="1" indent="-288925">
              <a:spcBef>
                <a:spcPts val="600"/>
              </a:spcBef>
              <a:buClr>
                <a:schemeClr val="accent1"/>
              </a:buClr>
              <a:buFont typeface="Wingdings" pitchFamily="2" charset="2"/>
              <a:buChar char="ü"/>
            </a:pPr>
            <a:r>
              <a:rPr lang="de-CH" sz="1600" dirty="0"/>
              <a:t>Gelten tiefere Eignungsvoraussetzungen bei der Einsetzung eines Angehörigen?</a:t>
            </a:r>
          </a:p>
          <a:p>
            <a:pPr marL="577850" lvl="1" indent="-288925">
              <a:spcBef>
                <a:spcPts val="600"/>
              </a:spcBef>
              <a:buClr>
                <a:schemeClr val="accent1"/>
              </a:buClr>
              <a:buFont typeface="Wingdings" pitchFamily="2" charset="2"/>
              <a:buChar char="ü"/>
            </a:pPr>
            <a:r>
              <a:rPr lang="de-CH" sz="1600" dirty="0"/>
              <a:t>Instruktion, Beratung und periodische Berichterstattung (ggf. reduziert bei Angehörigen).</a:t>
            </a:r>
          </a:p>
        </p:txBody>
      </p:sp>
      <p:sp>
        <p:nvSpPr>
          <p:cNvPr id="5" name="Fußzeilenplatzhalter 3" descr="&lt;mitarbeitende_ersteller_mitarbeitende_titelmitname&gt;">
            <a:extLst>
              <a:ext uri="{FF2B5EF4-FFF2-40B4-BE49-F238E27FC236}">
                <a16:creationId xmlns:a16="http://schemas.microsoft.com/office/drawing/2014/main" id="{EC11DC1A-7028-3B25-CA52-C2193CD06880}"/>
              </a:ext>
            </a:extLst>
          </p:cNvPr>
          <p:cNvSpPr>
            <a:spLocks noGrp="1"/>
          </p:cNvSpPr>
          <p:nvPr>
            <p:ph type="ftr" sz="quarter" idx="11"/>
          </p:nvPr>
        </p:nvSpPr>
        <p:spPr>
          <a:xfrm>
            <a:off x="3383755" y="6525721"/>
            <a:ext cx="4176713" cy="216000"/>
          </a:xfrm>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de-CH" sz="900" b="0" i="0" u="none" strike="noStrike" kern="1200" cap="none" spc="0" normalizeH="0" baseline="0" noProof="0" dirty="0">
                <a:ln>
                  <a:noFill/>
                </a:ln>
                <a:solidFill>
                  <a:srgbClr val="000000"/>
                </a:solidFill>
                <a:effectLst/>
                <a:uLnTx/>
                <a:uFillTx/>
                <a:latin typeface="Arial" panose="020B0604020202020204"/>
                <a:ea typeface="+mn-ea"/>
                <a:cs typeface="+mn-cs"/>
              </a:rPr>
              <a:t>Prof. Dr. iur. Regina E. Aebi-Müller</a:t>
            </a:r>
          </a:p>
        </p:txBody>
      </p:sp>
      <p:sp>
        <p:nvSpPr>
          <p:cNvPr id="8" name="Foliennummernplatzhalter 4">
            <a:extLst>
              <a:ext uri="{FF2B5EF4-FFF2-40B4-BE49-F238E27FC236}">
                <a16:creationId xmlns:a16="http://schemas.microsoft.com/office/drawing/2014/main" id="{E1E6BDE3-122F-6E62-CF09-2A4AC10BF10D}"/>
              </a:ext>
            </a:extLst>
          </p:cNvPr>
          <p:cNvSpPr>
            <a:spLocks noGrp="1"/>
          </p:cNvSpPr>
          <p:nvPr>
            <p:ph type="sldNum" sz="quarter" idx="12"/>
          </p:nvPr>
        </p:nvSpPr>
        <p:spPr>
          <a:xfrm>
            <a:off x="9865951" y="6525721"/>
            <a:ext cx="718050" cy="216000"/>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A6ABA92-B65E-42F5-BB28-73DA50746AED}" type="slidenum">
              <a:rPr kumimoji="0" lang="de-CH" sz="900" b="0" i="0" u="none" strike="noStrike" kern="1200" cap="none" spc="0" normalizeH="0" baseline="0" noProof="0">
                <a:ln>
                  <a:noFill/>
                </a:ln>
                <a:solidFill>
                  <a:srgbClr val="000000"/>
                </a:solidFill>
                <a:effectLst/>
                <a:uLnTx/>
                <a:uFillTx/>
                <a:latin typeface="Arial" panose="020B060402020202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de-CH" sz="11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9" name="Fußzeilenplatzhalter 3" descr="&lt;mitarbeitende_ersteller_mitarbeitende_titelmitname&gt;">
            <a:extLst>
              <a:ext uri="{FF2B5EF4-FFF2-40B4-BE49-F238E27FC236}">
                <a16:creationId xmlns:a16="http://schemas.microsoft.com/office/drawing/2014/main" id="{14D0DFC0-36FA-9B4B-8D50-6E9F2DB9F9B2}"/>
              </a:ext>
            </a:extLst>
          </p:cNvPr>
          <p:cNvSpPr txBox="1">
            <a:spLocks/>
          </p:cNvSpPr>
          <p:nvPr/>
        </p:nvSpPr>
        <p:spPr>
          <a:xfrm>
            <a:off x="360001" y="6525721"/>
            <a:ext cx="4176713" cy="216000"/>
          </a:xfrm>
          <a:prstGeom prst="rect">
            <a:avLst/>
          </a:prstGeom>
        </p:spPr>
        <p:txBody>
          <a:bodyPr vert="horz" lIns="0" tIns="0" rIns="0" bIns="18000" rtlCol="0" anchor="b" anchorCtr="0"/>
          <a:lstStyle>
            <a:defPPr>
              <a:defRPr lang="de-DE"/>
            </a:defPPr>
            <a:lvl1pPr marL="0" algn="ctr" defTabSz="914400" rtl="0" eaLnBrk="1" latinLnBrk="0" hangingPunct="1">
              <a:defRPr sz="900" kern="1200" baseline="0">
                <a:solidFill>
                  <a:srgbClr val="00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defRPr/>
            </a:pPr>
            <a:r>
              <a:rPr lang="de-CH" dirty="0">
                <a:latin typeface="Arial" panose="020B0604020202020204"/>
              </a:rPr>
              <a:t>Vorsorgeauftrag vs. Beistandschaft</a:t>
            </a:r>
          </a:p>
        </p:txBody>
      </p:sp>
    </p:spTree>
    <p:extLst>
      <p:ext uri="{BB962C8B-B14F-4D97-AF65-F5344CB8AC3E}">
        <p14:creationId xmlns:p14="http://schemas.microsoft.com/office/powerpoint/2010/main" val="1181182417"/>
      </p:ext>
    </p:extLst>
  </p:cSld>
  <p:clrMapOvr>
    <a:masterClrMapping/>
  </p:clrMapOvr>
</p:sld>
</file>

<file path=ppt/theme/theme1.xml><?xml version="1.0" encoding="utf-8"?>
<a:theme xmlns:a="http://schemas.openxmlformats.org/drawingml/2006/main" name="Universität Luzern">
  <a:themeElements>
    <a:clrScheme name="Universität Luzern - Farbstil 1">
      <a:dk1>
        <a:srgbClr val="000000"/>
      </a:dk1>
      <a:lt1>
        <a:srgbClr val="FFFFFF"/>
      </a:lt1>
      <a:dk2>
        <a:srgbClr val="000000"/>
      </a:dk2>
      <a:lt2>
        <a:srgbClr val="FFFFFF"/>
      </a:lt2>
      <a:accent1>
        <a:srgbClr val="E5007D"/>
      </a:accent1>
      <a:accent2>
        <a:srgbClr val="941680"/>
      </a:accent2>
      <a:accent3>
        <a:srgbClr val="009EE3"/>
      </a:accent3>
      <a:accent4>
        <a:srgbClr val="2E2382"/>
      </a:accent4>
      <a:accent5>
        <a:srgbClr val="FFED00"/>
      </a:accent5>
      <a:accent6>
        <a:srgbClr val="94C119"/>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F9D3E6"/>
        </a:solidFill>
        <a:ln>
          <a:noFill/>
        </a:ln>
      </a:spPr>
      <a:bodyPr lIns="72000" tIns="72000" rIns="72000" bIns="72000" rtlCol="0" anchor="t" anchorCtr="0"/>
      <a:lstStyle>
        <a:defPPr algn="l">
          <a:lnSpc>
            <a:spcPct val="117000"/>
          </a:lnSpc>
          <a:defRPr sz="1400" dirty="0"/>
        </a:defPPr>
      </a:lstStyle>
      <a:style>
        <a:lnRef idx="2">
          <a:schemeClr val="accent1">
            <a:shade val="50000"/>
          </a:schemeClr>
        </a:lnRef>
        <a:fillRef idx="1">
          <a:schemeClr val="accent1"/>
        </a:fillRef>
        <a:effectRef idx="0">
          <a:schemeClr val="accent1"/>
        </a:effectRef>
        <a:fontRef idx="minor">
          <a:schemeClr val="lt1"/>
        </a:fontRef>
      </a:style>
    </a:spDef>
    <a:lnDef>
      <a:spPr>
        <a:ln w="19050">
          <a:solidFill>
            <a:srgbClr val="000000"/>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lgn="l">
          <a:lnSpc>
            <a:spcPct val="117000"/>
          </a:lnSpc>
          <a:defRPr sz="1400" dirty="0">
            <a:solidFill>
              <a:srgbClr val="000000"/>
            </a:solidFill>
          </a:defRPr>
        </a:defPPr>
      </a:lstStyle>
    </a:txDef>
  </a:objectDefaults>
  <a:extraClrSchemeLst>
    <a:extraClrScheme>
      <a:clrScheme name="Universität Luzern - Farbstil 1">
        <a:dk1>
          <a:srgbClr val="000000"/>
        </a:dk1>
        <a:lt1>
          <a:srgbClr val="FFFFFF"/>
        </a:lt1>
        <a:dk2>
          <a:srgbClr val="000000"/>
        </a:dk2>
        <a:lt2>
          <a:srgbClr val="FFFFFF"/>
        </a:lt2>
        <a:accent1>
          <a:srgbClr val="E5007D"/>
        </a:accent1>
        <a:accent2>
          <a:srgbClr val="941680"/>
        </a:accent2>
        <a:accent3>
          <a:srgbClr val="009EE3"/>
        </a:accent3>
        <a:accent4>
          <a:srgbClr val="2E2382"/>
        </a:accent4>
        <a:accent5>
          <a:srgbClr val="FFED00"/>
        </a:accent5>
        <a:accent6>
          <a:srgbClr val="94C119"/>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Universität Luzern - Farbstil 2">
        <a:dk1>
          <a:srgbClr val="000000"/>
        </a:dk1>
        <a:lt1>
          <a:srgbClr val="FFFFFF"/>
        </a:lt1>
        <a:dk2>
          <a:srgbClr val="000000"/>
        </a:dk2>
        <a:lt2>
          <a:srgbClr val="FFFFFF"/>
        </a:lt2>
        <a:accent1>
          <a:srgbClr val="F39100"/>
        </a:accent1>
        <a:accent2>
          <a:srgbClr val="E3000B"/>
        </a:accent2>
        <a:accent3>
          <a:srgbClr val="009992"/>
        </a:accent3>
        <a:accent4>
          <a:srgbClr val="0068B4"/>
        </a:accent4>
        <a:accent5>
          <a:srgbClr val="E5004F"/>
        </a:accent5>
        <a:accent6>
          <a:srgbClr val="00963E"/>
        </a:accent6>
        <a:hlink>
          <a:srgbClr val="000000"/>
        </a:hlink>
        <a:folHlink>
          <a:srgbClr val="000000"/>
        </a:folHlink>
      </a:clrScheme>
      <a:clrMap bg1="lt1" tx1="dk1" bg2="lt2" tx2="dk2" accent1="accent1" accent2="accent2" accent3="accent3" accent4="accent4" accent5="accent5" accent6="accent6" hlink="hlink" folHlink="folHlink"/>
    </a:extraClrScheme>
    <a:extraClrScheme>
      <a:clrScheme name="Universität Luzern - Grau">
        <a:dk1>
          <a:srgbClr val="000000"/>
        </a:dk1>
        <a:lt1>
          <a:srgbClr val="FFFFFF"/>
        </a:lt1>
        <a:dk2>
          <a:srgbClr val="000000"/>
        </a:dk2>
        <a:lt2>
          <a:srgbClr val="FFFFFF"/>
        </a:lt2>
        <a:accent1>
          <a:srgbClr val="000000"/>
        </a:accent1>
        <a:accent2>
          <a:srgbClr val="333333"/>
        </a:accent2>
        <a:accent3>
          <a:srgbClr val="666666"/>
        </a:accent3>
        <a:accent4>
          <a:srgbClr val="999999"/>
        </a:accent4>
        <a:accent5>
          <a:srgbClr val="CCCCCC"/>
        </a:accent5>
        <a:accent6>
          <a:srgbClr val="E6E6E6"/>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custClrLst>
    <a:custClr name="Primäre Farbe 100%">
      <a:srgbClr val="E5007D"/>
    </a:custClr>
    <a:custClr name="Sekundäre Farbe 100%">
      <a:srgbClr val="000000"/>
    </a:custClr>
    <a:custClr>
      <a:srgbClr val="FFFFFF"/>
    </a:custClr>
    <a:custClr>
      <a:srgbClr val="0068B4"/>
    </a:custClr>
    <a:custClr>
      <a:srgbClr val="009EE3"/>
    </a:custClr>
    <a:custClr>
      <a:srgbClr val="009992"/>
    </a:custClr>
    <a:custClr>
      <a:srgbClr val="00963E"/>
    </a:custClr>
    <a:custClr>
      <a:srgbClr val="94C119"/>
    </a:custClr>
    <a:custClr>
      <a:srgbClr val="FFFFFF"/>
    </a:custClr>
    <a:custClr name="Rosa Hintergrund">
      <a:srgbClr val="F9D3E6"/>
    </a:custClr>
    <a:custClr name="Primäre Farbe 75%">
      <a:srgbClr val="EB5F9E"/>
    </a:custClr>
    <a:custClr name="Sekundäre Farbe 75%">
      <a:srgbClr val="646464"/>
    </a:custClr>
    <a:custClr>
      <a:srgbClr val="FFFFFF"/>
    </a:custClr>
    <a:custClr>
      <a:srgbClr val="FFED00"/>
    </a:custClr>
    <a:custClr>
      <a:srgbClr val="F39100"/>
    </a:custClr>
    <a:custClr>
      <a:srgbClr val="E3000B"/>
    </a:custClr>
    <a:custClr>
      <a:srgbClr val="E5004F"/>
    </a:custClr>
    <a:custClr>
      <a:srgbClr val="E5007D"/>
    </a:custClr>
    <a:custClr>
      <a:srgbClr val="FFFFFF"/>
    </a:custClr>
    <a:custClr>
      <a:srgbClr val="FFFFFF"/>
    </a:custClr>
    <a:custClr name="Primäre Farbe 50%">
      <a:srgbClr val="F29EC4"/>
    </a:custClr>
    <a:custClr name="Sekundäre Farbe 50%">
      <a:srgbClr val="9C9C9C"/>
    </a:custClr>
    <a:custClr>
      <a:srgbClr val="FFFFFF"/>
    </a:custClr>
    <a:custClr>
      <a:srgbClr val="941680"/>
    </a:custClr>
    <a:custClr>
      <a:srgbClr val="2E2382"/>
    </a:custClr>
    <a:custClr>
      <a:srgbClr val="FFFFFF"/>
    </a:custClr>
    <a:custClr>
      <a:srgbClr val="9184BE"/>
    </a:custClr>
    <a:custClr>
      <a:srgbClr val="C592C1"/>
    </a:custClr>
    <a:custClr>
      <a:srgbClr val="FFFFFF"/>
    </a:custClr>
    <a:custClr>
      <a:srgbClr val="FFFFFF"/>
    </a:custClr>
    <a:custClr name="Primäre Farbe 25%">
      <a:srgbClr val="F9D2E6"/>
    </a:custClr>
    <a:custClr name="Sekundäre Farbe 25%">
      <a:srgbClr val="D0D0D0"/>
    </a:custClr>
    <a:custClr>
      <a:srgbClr val="FFFFFF"/>
    </a:custClr>
    <a:custClr>
      <a:srgbClr val="F29EC4"/>
    </a:custClr>
    <a:custClr>
      <a:srgbClr val="F39BA2"/>
    </a:custClr>
    <a:custClr>
      <a:srgbClr val="F3987A"/>
    </a:custClr>
    <a:custClr>
      <a:srgbClr val="FCCB8D"/>
    </a:custClr>
    <a:custClr>
      <a:srgbClr val="FFF59A"/>
    </a:custClr>
    <a:custClr>
      <a:srgbClr val="FFFFFF"/>
    </a:custClr>
    <a:custClr>
      <a:srgbClr val="FFFFFF"/>
    </a:custClr>
    <a:custClr name="Primäre Farbe 5%">
      <a:srgbClr val="FEF6FA"/>
    </a:custClr>
    <a:custClr name="Sekundäre Farbe 5%">
      <a:srgbClr val="F6F6F6"/>
    </a:custClr>
    <a:custClr>
      <a:srgbClr val="FFFFFF"/>
    </a:custClr>
    <a:custClr>
      <a:srgbClr val="CFE09A"/>
    </a:custClr>
    <a:custClr>
      <a:srgbClr val="8DC899"/>
    </a:custClr>
    <a:custClr>
      <a:srgbClr val="91CCC9"/>
    </a:custClr>
    <a:custClr>
      <a:srgbClr val="81D0F5"/>
    </a:custClr>
    <a:custClr>
      <a:srgbClr val="8AADDC"/>
    </a:custClr>
    <a:custClr>
      <a:srgbClr val="FFFFFF"/>
    </a:custClr>
    <a:custClr>
      <a:srgbClr val="FFFFFF"/>
    </a:custClr>
  </a:custClrLst>
  <a:extLst>
    <a:ext uri="{05A4C25C-085E-4340-85A3-A5531E510DB2}">
      <thm15:themeFamily xmlns:thm15="http://schemas.microsoft.com/office/thememl/2012/main" name="UniversitaetLuzern_Praesentation_16-10 Schrift grösser" id="{14C337A0-A982-2942-8986-A4C09490EE7D}" vid="{F2CDF610-6860-D14A-8D06-ED45A3ECFB37}"/>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document xmlns="http://www.docugate.com/2015/docugatedatastorexml">
  <snapins xmlns=""/>
</document>
</file>

<file path=customXml/itemProps1.xml><?xml version="1.0" encoding="utf-8"?>
<ds:datastoreItem xmlns:ds="http://schemas.openxmlformats.org/officeDocument/2006/customXml" ds:itemID="{A18244ED-9FB8-49CB-BD87-69B167B316DE}">
  <ds:schemaRefs>
    <ds:schemaRef ds:uri="http://www.docugate.com/2015/docugatedatastorexml"/>
    <ds:schemaRef ds:uri=""/>
  </ds:schemaRefs>
</ds:datastoreItem>
</file>

<file path=docProps/app.xml><?xml version="1.0" encoding="utf-8"?>
<Properties xmlns="http://schemas.openxmlformats.org/officeDocument/2006/extended-properties" xmlns:vt="http://schemas.openxmlformats.org/officeDocument/2006/docPropsVTypes">
  <Template>DE_GV_UNI_Präsentation</Template>
  <TotalTime>0</TotalTime>
  <Words>1926</Words>
  <Application>Microsoft Macintosh PowerPoint</Application>
  <PresentationFormat>Benutzerdefiniert</PresentationFormat>
  <Paragraphs>181</Paragraphs>
  <Slides>17</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17</vt:i4>
      </vt:variant>
    </vt:vector>
  </HeadingPairs>
  <TitlesOfParts>
    <vt:vector size="20" baseType="lpstr">
      <vt:lpstr>Arial</vt:lpstr>
      <vt:lpstr>Wingdings</vt:lpstr>
      <vt:lpstr>Universität Luzern</vt:lpstr>
      <vt:lpstr>Vorsorgeauftrag versus Beistandschaft</vt:lpstr>
      <vt:lpstr>Übersicht</vt:lpstr>
      <vt:lpstr>Fallbeispiel «Sicher ist sicher!»</vt:lpstr>
      <vt:lpstr>Anwendungsbereich</vt:lpstr>
      <vt:lpstr>Person des Vertreters</vt:lpstr>
      <vt:lpstr>Voraussetzungen der Eigenen Vorsorge</vt:lpstr>
      <vt:lpstr>Beginn und Ende der Massnahme</vt:lpstr>
      <vt:lpstr>Aufgabenbereiche des Vertreters</vt:lpstr>
      <vt:lpstr>Eignungsprüfung und üBERWACHUNG</vt:lpstr>
      <vt:lpstr>Weisungsmöglichkeiten und Wünsche der betroffenen Person</vt:lpstr>
      <vt:lpstr>Handlungsspielräume des Vertreters</vt:lpstr>
      <vt:lpstr>«Rechtsmittel» gegen Handlungen des Vertreters</vt:lpstr>
      <vt:lpstr>Anpassung an veränderte Bedürfnisse</vt:lpstr>
      <vt:lpstr>Haftung</vt:lpstr>
      <vt:lpstr>Publizität / Gutglaubensschutz</vt:lpstr>
      <vt:lpstr>Fazit</vt:lpstr>
      <vt:lpstr>Vielen Dank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Titel der  präsentation blindtext  über mehrere  zeilen</dc:title>
  <dc:creator>Universität Luzern</dc:creator>
  <cp:lastModifiedBy>Regina Aebi</cp:lastModifiedBy>
  <cp:revision>58</cp:revision>
  <cp:lastPrinted>2023-07-17T13:26:04Z</cp:lastPrinted>
  <dcterms:created xsi:type="dcterms:W3CDTF">2021-02-18T16:56:46Z</dcterms:created>
  <dcterms:modified xsi:type="dcterms:W3CDTF">2023-07-17T13:26:07Z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bel">
    <vt:i4>0</vt:i4>
  </property>
  <property fmtid="{D5CDD505-2E9C-101B-9397-08002B2CF9AE}" pid="3" name="einzelfelder_präsentationstitel">
    <vt:lpwstr/>
  </property>
  <property fmtid="{D5CDD505-2E9C-101B-9397-08002B2CF9AE}" pid="4" name="einzelfelder_präsentationstitelunformatted">
    <vt:lpwstr/>
  </property>
  <property fmtid="{D5CDD505-2E9C-101B-9397-08002B2CF9AE}" pid="5" name="einzelfelder_datum">
    <vt:lpwstr>28. April 2021</vt:lpwstr>
  </property>
  <property fmtid="{D5CDD505-2E9C-101B-9397-08002B2CF9AE}" pid="6" name="einzelfelder_datumunformatted">
    <vt:lpwstr>04/28/2021 00:00:00</vt:lpwstr>
  </property>
  <property fmtid="{D5CDD505-2E9C-101B-9397-08002B2CF9AE}" pid="7" name="mitarbeitende_ersteller_mitarbeitende_anrede">
    <vt:lpwstr>Frau</vt:lpwstr>
  </property>
  <property fmtid="{D5CDD505-2E9C-101B-9397-08002B2CF9AE}" pid="8" name="mitarbeitende_ersteller_mitarbeitende_anredee">
    <vt:lpwstr>Ms</vt:lpwstr>
  </property>
  <property fmtid="{D5CDD505-2E9C-101B-9397-08002B2CF9AE}" pid="9" name="mitarbeitende_ersteller_mitarbeitende_anstellungbis">
    <vt:lpwstr/>
  </property>
  <property fmtid="{D5CDD505-2E9C-101B-9397-08002B2CF9AE}" pid="10" name="mitarbeitende_ersteller_mitarbeitende_anstellungvon">
    <vt:lpwstr>01.08.2011</vt:lpwstr>
  </property>
  <property fmtid="{D5CDD505-2E9C-101B-9397-08002B2CF9AE}" pid="11" name="mitarbeitende_ersteller_mitarbeitende_email">
    <vt:lpwstr>regina.aebi@unilu.ch</vt:lpwstr>
  </property>
  <property fmtid="{D5CDD505-2E9C-101B-9397-08002B2CF9AE}" pid="12" name="mitarbeitende_ersteller_mitarbeitende_fakultaet">
    <vt:lpwstr>Rechtswissenschaftliche Fakultät</vt:lpwstr>
  </property>
  <property fmtid="{D5CDD505-2E9C-101B-9397-08002B2CF9AE}" pid="13" name="mitarbeitende_ersteller_mitarbeitende_fakultaete">
    <vt:lpwstr>Faculty of Law</vt:lpwstr>
  </property>
  <property fmtid="{D5CDD505-2E9C-101B-9397-08002B2CF9AE}" pid="14" name="mitarbeitende_ersteller_mitarbeitende_fakultaetkurzzeichen">
    <vt:lpwstr>RF</vt:lpwstr>
  </property>
  <property fmtid="{D5CDD505-2E9C-101B-9397-08002B2CF9AE}" pid="15" name="mitarbeitende_ersteller_mitarbeitende_finanzquelle">
    <vt:lpwstr>Budget der Hochschule</vt:lpwstr>
  </property>
  <property fmtid="{D5CDD505-2E9C-101B-9397-08002B2CF9AE}" pid="16" name="mitarbeitende_ersteller_mitarbeitende_funktion">
    <vt:lpwstr>Professorin Privatrecht und Privatrechtsvergleichung</vt:lpwstr>
  </property>
  <property fmtid="{D5CDD505-2E9C-101B-9397-08002B2CF9AE}" pid="17" name="mitarbeitende_ersteller_mitarbeitende_funktione">
    <vt:lpwstr>Professor of Private Law and Comparative Private Law</vt:lpwstr>
  </property>
  <property fmtid="{D5CDD505-2E9C-101B-9397-08002B2CF9AE}" pid="18" name="mitarbeitende_ersteller_mitarbeitende_geburtstag">
    <vt:lpwstr>21.03.1971</vt:lpwstr>
  </property>
  <property fmtid="{D5CDD505-2E9C-101B-9397-08002B2CF9AE}" pid="19" name="mitarbeitende_ersteller_mitarbeitende_geschlecht">
    <vt:lpwstr>w</vt:lpwstr>
  </property>
  <property fmtid="{D5CDD505-2E9C-101B-9397-08002B2CF9AE}" pid="20" name="mitarbeitende_ersteller_mitarbeitende_id">
    <vt:lpwstr/>
  </property>
  <property fmtid="{D5CDD505-2E9C-101B-9397-08002B2CF9AE}" pid="21" name="mitarbeitende_ersteller_mitarbeitende_institut">
    <vt:lpwstr>Privatrecht</vt:lpwstr>
  </property>
  <property fmtid="{D5CDD505-2E9C-101B-9397-08002B2CF9AE}" pid="22" name="mitarbeitende_ersteller_mitarbeitende_institute">
    <vt:lpwstr>Private Law</vt:lpwstr>
  </property>
  <property fmtid="{D5CDD505-2E9C-101B-9397-08002B2CF9AE}" pid="23" name="mitarbeitende_ersteller_mitarbeitende_kostenstelle">
    <vt:lpwstr>3000</vt:lpwstr>
  </property>
  <property fmtid="{D5CDD505-2E9C-101B-9397-08002B2CF9AE}" pid="24" name="mitarbeitende_ersteller_mitarbeitende_kurzzeichen">
    <vt:lpwstr>AeRe</vt:lpwstr>
  </property>
  <property fmtid="{D5CDD505-2E9C-101B-9397-08002B2CF9AE}" pid="25" name="mitarbeitende_ersteller_mitarbeitende_land">
    <vt:lpwstr>Schweiz</vt:lpwstr>
  </property>
  <property fmtid="{D5CDD505-2E9C-101B-9397-08002B2CF9AE}" pid="26" name="mitarbeitende_ersteller_mitarbeitende_logoname">
    <vt:lpwstr/>
  </property>
  <property fmtid="{D5CDD505-2E9C-101B-9397-08002B2CF9AE}" pid="27" name="mitarbeitende_ersteller_mitarbeitende_ort">
    <vt:lpwstr>Niederwangen BE</vt:lpwstr>
  </property>
  <property fmtid="{D5CDD505-2E9C-101B-9397-08002B2CF9AE}" pid="28" name="mitarbeitende_ersteller_mitarbeitende_pensum">
    <vt:lpwstr>100</vt:lpwstr>
  </property>
  <property fmtid="{D5CDD505-2E9C-101B-9397-08002B2CF9AE}" pid="29" name="mitarbeitende_ersteller_mitarbeitende_plz">
    <vt:lpwstr>3172</vt:lpwstr>
  </property>
  <property fmtid="{D5CDD505-2E9C-101B-9397-08002B2CF9AE}" pid="30" name="mitarbeitende_ersteller_mitarbeitende_professurabteilungprojekt">
    <vt:lpwstr>Privatrecht und Privatrechtsvergleichung</vt:lpwstr>
  </property>
  <property fmtid="{D5CDD505-2E9C-101B-9397-08002B2CF9AE}" pid="31" name="mitarbeitende_ersteller_mitarbeitende_seminarinstitutfachbereich">
    <vt:lpwstr>Privatrecht</vt:lpwstr>
  </property>
  <property fmtid="{D5CDD505-2E9C-101B-9397-08002B2CF9AE}" pid="32" name="mitarbeitende_ersteller_mitarbeitende_strasse">
    <vt:lpwstr>Schürlirain 24</vt:lpwstr>
  </property>
  <property fmtid="{D5CDD505-2E9C-101B-9397-08002B2CF9AE}" pid="33" name="mitarbeitende_ersteller_mitarbeitende_svnummer">
    <vt:lpwstr>756.8769.5424.29</vt:lpwstr>
  </property>
  <property fmtid="{D5CDD505-2E9C-101B-9397-08002B2CF9AE}" pid="34" name="mitarbeitende_ersteller_mitarbeitende_teldirekt">
    <vt:lpwstr>+41 31 981 01 05</vt:lpwstr>
  </property>
  <property fmtid="{D5CDD505-2E9C-101B-9397-08002B2CF9AE}" pid="35" name="mitarbeitende_ersteller_mitarbeitende_titelhinten">
    <vt:lpwstr/>
  </property>
  <property fmtid="{D5CDD505-2E9C-101B-9397-08002B2CF9AE}" pid="36" name="mitarbeitende_ersteller_mitarbeitende_titelmitname">
    <vt:lpwstr>Prof. Dr. iur. Regina E. Aebi-Müller</vt:lpwstr>
  </property>
  <property fmtid="{D5CDD505-2E9C-101B-9397-08002B2CF9AE}" pid="37" name="mitarbeitende_ersteller_mitarbeitende_titelvor">
    <vt:lpwstr>Prof. Dr. iur.</vt:lpwstr>
  </property>
  <property fmtid="{D5CDD505-2E9C-101B-9397-08002B2CF9AE}" pid="38" name="mitarbeitende_ersteller_mitarbeitende_url">
    <vt:lpwstr>www.unilu.ch</vt:lpwstr>
  </property>
  <property fmtid="{D5CDD505-2E9C-101B-9397-08002B2CF9AE}" pid="39" name="mitarbeitende_ersteller_mitarbeitende_vorname">
    <vt:lpwstr>Regina E.</vt:lpwstr>
  </property>
  <property fmtid="{D5CDD505-2E9C-101B-9397-08002B2CF9AE}" pid="40" name="mitarbeitende_ersteller_mitarbeitende_name">
    <vt:lpwstr>Aebi-Müller</vt:lpwstr>
  </property>
  <property fmtid="{D5CDD505-2E9C-101B-9397-08002B2CF9AE}" pid="41" name="mitarbeitende_ersteller_mitarbeitende_personalnummer">
    <vt:lpwstr>219919</vt:lpwstr>
  </property>
  <property fmtid="{D5CDD505-2E9C-101B-9397-08002B2CF9AE}" pid="42" name="mitarbeitende_ersteller_sourceid">
    <vt:lpwstr>34cc2976-0cd4-490d-a020-23744f57d733</vt:lpwstr>
  </property>
  <property fmtid="{D5CDD505-2E9C-101B-9397-08002B2CF9AE}" pid="43" name="standorte_firmaname_standorte_kennung">
    <vt:lpwstr>DE-FRO, Frohburgstrasse 3</vt:lpwstr>
  </property>
  <property fmtid="{D5CDD505-2E9C-101B-9397-08002B2CF9AE}" pid="44" name="standorte_firmaname_standorte_firmaname">
    <vt:lpwstr>Universität Luzern</vt:lpwstr>
  </property>
  <property fmtid="{D5CDD505-2E9C-101B-9397-08002B2CF9AE}" pid="45" name="standorte_firmaname_standorte_firmastrasse">
    <vt:lpwstr>Frohburgstrasse 3</vt:lpwstr>
  </property>
  <property fmtid="{D5CDD505-2E9C-101B-9397-08002B2CF9AE}" pid="46" name="standorte_firmaname_standorte_firmapostfach">
    <vt:lpwstr>Postfach 4466</vt:lpwstr>
  </property>
  <property fmtid="{D5CDD505-2E9C-101B-9397-08002B2CF9AE}" pid="47" name="standorte_firmaname_standorte_firmaplz">
    <vt:lpwstr>6002</vt:lpwstr>
  </property>
  <property fmtid="{D5CDD505-2E9C-101B-9397-08002B2CF9AE}" pid="48" name="standorte_firmaname_standorte_firmaort">
    <vt:lpwstr>Luzern</vt:lpwstr>
  </property>
  <property fmtid="{D5CDD505-2E9C-101B-9397-08002B2CF9AE}" pid="49" name="standorte_firmaname_standorte_firmatelefon">
    <vt:lpwstr>+41 41 229 50 00</vt:lpwstr>
  </property>
  <property fmtid="{D5CDD505-2E9C-101B-9397-08002B2CF9AE}" pid="50" name="standorte_firmaname_standorte_firmanamekurz">
    <vt:lpwstr>FRO (Deutsch)</vt:lpwstr>
  </property>
  <property fmtid="{D5CDD505-2E9C-101B-9397-08002B2CF9AE}" pid="51" name="standorte_firmaname_standorte_firmaemail">
    <vt:lpwstr>info@unilu.ch</vt:lpwstr>
  </property>
  <property fmtid="{D5CDD505-2E9C-101B-9397-08002B2CF9AE}" pid="52" name="standorte_firmaname_sourceid">
    <vt:lpwstr>35</vt:lpwstr>
  </property>
  <property fmtid="{D5CDD505-2E9C-101B-9397-08002B2CF9AE}" pid="53" name="mitarbeitende_unterschriftlinks_mitarbeitende_anrede">
    <vt:lpwstr>Frau</vt:lpwstr>
  </property>
  <property fmtid="{D5CDD505-2E9C-101B-9397-08002B2CF9AE}" pid="54" name="mitarbeitende_unterschriftlinks_mitarbeitende_anstellungbis">
    <vt:lpwstr/>
  </property>
  <property fmtid="{D5CDD505-2E9C-101B-9397-08002B2CF9AE}" pid="55" name="mitarbeitende_unterschriftlinks_mitarbeitende_anstellungvon">
    <vt:lpwstr>01.08.2016</vt:lpwstr>
  </property>
  <property fmtid="{D5CDD505-2E9C-101B-9397-08002B2CF9AE}" pid="56" name="mitarbeitende_unterschriftlinks_mitarbeitende_email">
    <vt:lpwstr>barbara.graham@unilu.ch</vt:lpwstr>
  </property>
  <property fmtid="{D5CDD505-2E9C-101B-9397-08002B2CF9AE}" pid="57" name="mitarbeitende_unterschriftlinks_mitarbeitende_fakultaet">
    <vt:lpwstr>Rechtswissenschaftliche Fakultät</vt:lpwstr>
  </property>
  <property fmtid="{D5CDD505-2E9C-101B-9397-08002B2CF9AE}" pid="58" name="mitarbeitende_unterschriftlinks_mitarbeitende_fakultaete">
    <vt:lpwstr>Faculty of Law</vt:lpwstr>
  </property>
  <property fmtid="{D5CDD505-2E9C-101B-9397-08002B2CF9AE}" pid="59" name="mitarbeitende_unterschriftlinks_mitarbeitende_fakultaetkurzzeichen">
    <vt:lpwstr>RF</vt:lpwstr>
  </property>
  <property fmtid="{D5CDD505-2E9C-101B-9397-08002B2CF9AE}" pid="60" name="mitarbeitende_unterschriftlinks_mitarbeitende_finanzquelle">
    <vt:lpwstr>Budget der Hochschule</vt:lpwstr>
  </property>
  <property fmtid="{D5CDD505-2E9C-101B-9397-08002B2CF9AE}" pid="61" name="mitarbeitende_unterschriftlinks_mitarbeitende_funktion">
    <vt:lpwstr>Professorin Schweizerisches und Internationales Privatrecht sowie Privatrechtsvergleichung</vt:lpwstr>
  </property>
  <property fmtid="{D5CDD505-2E9C-101B-9397-08002B2CF9AE}" pid="62" name="mitarbeitende_unterschriftlinks_mitarbeitende_funktione">
    <vt:lpwstr>Professor Swiss and International Private Law and Comparative Law</vt:lpwstr>
  </property>
  <property fmtid="{D5CDD505-2E9C-101B-9397-08002B2CF9AE}" pid="63" name="mitarbeitende_unterschriftlinks_mitarbeitende_geburtstag">
    <vt:lpwstr>11.01.1966</vt:lpwstr>
  </property>
  <property fmtid="{D5CDD505-2E9C-101B-9397-08002B2CF9AE}" pid="64" name="mitarbeitende_unterschriftlinks_mitarbeitende_geschlecht">
    <vt:lpwstr>w</vt:lpwstr>
  </property>
  <property fmtid="{D5CDD505-2E9C-101B-9397-08002B2CF9AE}" pid="65" name="mitarbeitende_unterschriftlinks_mitarbeitende_id">
    <vt:lpwstr/>
  </property>
  <property fmtid="{D5CDD505-2E9C-101B-9397-08002B2CF9AE}" pid="66" name="mitarbeitende_unterschriftlinks_mitarbeitende_institut">
    <vt:lpwstr>Privatrecht</vt:lpwstr>
  </property>
  <property fmtid="{D5CDD505-2E9C-101B-9397-08002B2CF9AE}" pid="67" name="mitarbeitende_unterschriftlinks_mitarbeitende_institute">
    <vt:lpwstr>Private Law</vt:lpwstr>
  </property>
  <property fmtid="{D5CDD505-2E9C-101B-9397-08002B2CF9AE}" pid="68" name="mitarbeitende_unterschriftlinks_mitarbeitende_kostenstelle">
    <vt:lpwstr>3000</vt:lpwstr>
  </property>
  <property fmtid="{D5CDD505-2E9C-101B-9397-08002B2CF9AE}" pid="69" name="mitarbeitende_unterschriftlinks_mitarbeitende_kurzzeichen">
    <vt:lpwstr>GrBa</vt:lpwstr>
  </property>
  <property fmtid="{D5CDD505-2E9C-101B-9397-08002B2CF9AE}" pid="70" name="mitarbeitende_unterschriftlinks_mitarbeitende_land">
    <vt:lpwstr>Schweiz</vt:lpwstr>
  </property>
  <property fmtid="{D5CDD505-2E9C-101B-9397-08002B2CF9AE}" pid="71" name="mitarbeitende_unterschriftlinks_mitarbeitende_logoname">
    <vt:lpwstr/>
  </property>
  <property fmtid="{D5CDD505-2E9C-101B-9397-08002B2CF9AE}" pid="72" name="mitarbeitende_unterschriftlinks_mitarbeitende_ort">
    <vt:lpwstr>Luzern</vt:lpwstr>
  </property>
  <property fmtid="{D5CDD505-2E9C-101B-9397-08002B2CF9AE}" pid="73" name="mitarbeitende_unterschriftlinks_mitarbeitende_pensum">
    <vt:lpwstr>50</vt:lpwstr>
  </property>
  <property fmtid="{D5CDD505-2E9C-101B-9397-08002B2CF9AE}" pid="74" name="mitarbeitende_unterschriftlinks_mitarbeitende_plz">
    <vt:lpwstr>6002</vt:lpwstr>
  </property>
  <property fmtid="{D5CDD505-2E9C-101B-9397-08002B2CF9AE}" pid="75" name="mitarbeitende_unterschriftlinks_mitarbeitende_professurabteilungprojekt">
    <vt:lpwstr>Schweizerisches und Internationales Privatrecht sowie Privatrechtsvergleichung</vt:lpwstr>
  </property>
  <property fmtid="{D5CDD505-2E9C-101B-9397-08002B2CF9AE}" pid="76" name="mitarbeitende_unterschriftlinks_mitarbeitende_seminarinstitutfachbereich">
    <vt:lpwstr>Privatrecht</vt:lpwstr>
  </property>
  <property fmtid="{D5CDD505-2E9C-101B-9397-08002B2CF9AE}" pid="77" name="mitarbeitende_unterschriftlinks_mitarbeitende_strasse">
    <vt:lpwstr>Frohburgstrasse 3</vt:lpwstr>
  </property>
  <property fmtid="{D5CDD505-2E9C-101B-9397-08002B2CF9AE}" pid="78" name="mitarbeitende_unterschriftlinks_mitarbeitende_svnummer">
    <vt:lpwstr>756.9088.0468.89</vt:lpwstr>
  </property>
  <property fmtid="{D5CDD505-2E9C-101B-9397-08002B2CF9AE}" pid="79" name="mitarbeitende_unterschriftlinks_mitarbeitende_teldirekt">
    <vt:lpwstr>+41 41 229 53 79</vt:lpwstr>
  </property>
  <property fmtid="{D5CDD505-2E9C-101B-9397-08002B2CF9AE}" pid="80" name="mitarbeitende_unterschriftlinks_mitarbeitende_titelhinten">
    <vt:lpwstr/>
  </property>
  <property fmtid="{D5CDD505-2E9C-101B-9397-08002B2CF9AE}" pid="81" name="mitarbeitende_unterschriftlinks_mitarbeitende_titelmitname">
    <vt:lpwstr>Prof. Dr. iur. Barbara Graham-Siegenthaler</vt:lpwstr>
  </property>
  <property fmtid="{D5CDD505-2E9C-101B-9397-08002B2CF9AE}" pid="82" name="mitarbeitende_unterschriftlinks_mitarbeitende_titelvor">
    <vt:lpwstr>Prof. Dr. iur.</vt:lpwstr>
  </property>
  <property fmtid="{D5CDD505-2E9C-101B-9397-08002B2CF9AE}" pid="83" name="mitarbeitende_unterschriftlinks_mitarbeitende_url">
    <vt:lpwstr>www.unilu.ch</vt:lpwstr>
  </property>
  <property fmtid="{D5CDD505-2E9C-101B-9397-08002B2CF9AE}" pid="84" name="mitarbeitende_unterschriftlinks_mitarbeitende_vorname">
    <vt:lpwstr>Barbara</vt:lpwstr>
  </property>
  <property fmtid="{D5CDD505-2E9C-101B-9397-08002B2CF9AE}" pid="85" name="mitarbeitende_unterschriftlinks_mitarbeitende_name">
    <vt:lpwstr>Graham-Siegenthaler</vt:lpwstr>
  </property>
  <property fmtid="{D5CDD505-2E9C-101B-9397-08002B2CF9AE}" pid="86" name="mitarbeitende_unterschriftlinks_mitarbeitende_personalnummer">
    <vt:lpwstr>330177</vt:lpwstr>
  </property>
  <property fmtid="{D5CDD505-2E9C-101B-9397-08002B2CF9AE}" pid="87" name="mitarbeitende_unterschriftlinks_sourceid">
    <vt:lpwstr>c6f0b8f9-4e15-4c1f-8a0a-e5626be26d98</vt:lpwstr>
  </property>
  <property fmtid="{D5CDD505-2E9C-101B-9397-08002B2CF9AE}" pid="88" name="mitarbeitende_unterschriftrechts_mitarbeitende_anrede">
    <vt:lpwstr/>
  </property>
  <property fmtid="{D5CDD505-2E9C-101B-9397-08002B2CF9AE}" pid="89" name="mitarbeitende_unterschriftrechts_mitarbeitende_anstellungbis">
    <vt:lpwstr/>
  </property>
  <property fmtid="{D5CDD505-2E9C-101B-9397-08002B2CF9AE}" pid="90" name="mitarbeitende_unterschriftrechts_mitarbeitende_anstellungvon">
    <vt:lpwstr/>
  </property>
  <property fmtid="{D5CDD505-2E9C-101B-9397-08002B2CF9AE}" pid="91" name="mitarbeitende_unterschriftrechts_mitarbeitende_email">
    <vt:lpwstr/>
  </property>
  <property fmtid="{D5CDD505-2E9C-101B-9397-08002B2CF9AE}" pid="92" name="mitarbeitende_unterschriftrechts_mitarbeitende_fakultaet">
    <vt:lpwstr/>
  </property>
  <property fmtid="{D5CDD505-2E9C-101B-9397-08002B2CF9AE}" pid="93" name="mitarbeitende_unterschriftrechts_mitarbeitende_fakultaete">
    <vt:lpwstr/>
  </property>
  <property fmtid="{D5CDD505-2E9C-101B-9397-08002B2CF9AE}" pid="94" name="mitarbeitende_unterschriftrechts_mitarbeitende_fakultaetkurzzeichen">
    <vt:lpwstr/>
  </property>
  <property fmtid="{D5CDD505-2E9C-101B-9397-08002B2CF9AE}" pid="95" name="mitarbeitende_unterschriftrechts_mitarbeitende_finanzquelle">
    <vt:lpwstr/>
  </property>
  <property fmtid="{D5CDD505-2E9C-101B-9397-08002B2CF9AE}" pid="96" name="mitarbeitende_unterschriftrechts_mitarbeitende_funktion">
    <vt:lpwstr/>
  </property>
  <property fmtid="{D5CDD505-2E9C-101B-9397-08002B2CF9AE}" pid="97" name="mitarbeitende_unterschriftrechts_mitarbeitende_funktione">
    <vt:lpwstr/>
  </property>
  <property fmtid="{D5CDD505-2E9C-101B-9397-08002B2CF9AE}" pid="98" name="mitarbeitende_unterschriftrechts_mitarbeitende_geburtstag">
    <vt:lpwstr/>
  </property>
  <property fmtid="{D5CDD505-2E9C-101B-9397-08002B2CF9AE}" pid="99" name="mitarbeitende_unterschriftrechts_mitarbeitende_geschlecht">
    <vt:lpwstr/>
  </property>
  <property fmtid="{D5CDD505-2E9C-101B-9397-08002B2CF9AE}" pid="100" name="mitarbeitende_unterschriftrechts_mitarbeitende_id">
    <vt:lpwstr/>
  </property>
  <property fmtid="{D5CDD505-2E9C-101B-9397-08002B2CF9AE}" pid="101" name="mitarbeitende_unterschriftrechts_mitarbeitende_institut">
    <vt:lpwstr/>
  </property>
  <property fmtid="{D5CDD505-2E9C-101B-9397-08002B2CF9AE}" pid="102" name="mitarbeitende_unterschriftrechts_mitarbeitende_institute">
    <vt:lpwstr/>
  </property>
  <property fmtid="{D5CDD505-2E9C-101B-9397-08002B2CF9AE}" pid="103" name="mitarbeitende_unterschriftrechts_mitarbeitende_kostenstelle">
    <vt:lpwstr/>
  </property>
  <property fmtid="{D5CDD505-2E9C-101B-9397-08002B2CF9AE}" pid="104" name="mitarbeitende_unterschriftrechts_mitarbeitende_kurzzeichen">
    <vt:lpwstr/>
  </property>
  <property fmtid="{D5CDD505-2E9C-101B-9397-08002B2CF9AE}" pid="105" name="mitarbeitende_unterschriftrechts_mitarbeitende_land">
    <vt:lpwstr/>
  </property>
  <property fmtid="{D5CDD505-2E9C-101B-9397-08002B2CF9AE}" pid="106" name="mitarbeitende_unterschriftrechts_mitarbeitende_logoname">
    <vt:lpwstr/>
  </property>
  <property fmtid="{D5CDD505-2E9C-101B-9397-08002B2CF9AE}" pid="107" name="mitarbeitende_unterschriftrechts_mitarbeitende_ort">
    <vt:lpwstr/>
  </property>
  <property fmtid="{D5CDD505-2E9C-101B-9397-08002B2CF9AE}" pid="108" name="mitarbeitende_unterschriftrechts_mitarbeitende_pensum">
    <vt:lpwstr/>
  </property>
  <property fmtid="{D5CDD505-2E9C-101B-9397-08002B2CF9AE}" pid="109" name="mitarbeitende_unterschriftrechts_mitarbeitende_plz">
    <vt:lpwstr/>
  </property>
  <property fmtid="{D5CDD505-2E9C-101B-9397-08002B2CF9AE}" pid="110" name="mitarbeitende_unterschriftrechts_mitarbeitende_professurabteilungprojekt">
    <vt:lpwstr/>
  </property>
  <property fmtid="{D5CDD505-2E9C-101B-9397-08002B2CF9AE}" pid="111" name="mitarbeitende_unterschriftrechts_mitarbeitende_seminarinstitutfachbereich">
    <vt:lpwstr/>
  </property>
  <property fmtid="{D5CDD505-2E9C-101B-9397-08002B2CF9AE}" pid="112" name="mitarbeitende_unterschriftrechts_mitarbeitende_strasse">
    <vt:lpwstr/>
  </property>
  <property fmtid="{D5CDD505-2E9C-101B-9397-08002B2CF9AE}" pid="113" name="mitarbeitende_unterschriftrechts_mitarbeitende_svnummer">
    <vt:lpwstr/>
  </property>
  <property fmtid="{D5CDD505-2E9C-101B-9397-08002B2CF9AE}" pid="114" name="mitarbeitende_unterschriftrechts_mitarbeitende_teldirekt">
    <vt:lpwstr/>
  </property>
  <property fmtid="{D5CDD505-2E9C-101B-9397-08002B2CF9AE}" pid="115" name="mitarbeitende_unterschriftrechts_mitarbeitende_titelhinten">
    <vt:lpwstr/>
  </property>
  <property fmtid="{D5CDD505-2E9C-101B-9397-08002B2CF9AE}" pid="116" name="mitarbeitende_unterschriftrechts_mitarbeitende_titelmitname">
    <vt:lpwstr/>
  </property>
  <property fmtid="{D5CDD505-2E9C-101B-9397-08002B2CF9AE}" pid="117" name="mitarbeitende_unterschriftrechts_mitarbeitende_titelvor">
    <vt:lpwstr/>
  </property>
  <property fmtid="{D5CDD505-2E9C-101B-9397-08002B2CF9AE}" pid="118" name="mitarbeitende_unterschriftrechts_mitarbeitende_url">
    <vt:lpwstr/>
  </property>
  <property fmtid="{D5CDD505-2E9C-101B-9397-08002B2CF9AE}" pid="119" name="mitarbeitende_unterschriftrechts_mitarbeitende_vorname">
    <vt:lpwstr/>
  </property>
  <property fmtid="{D5CDD505-2E9C-101B-9397-08002B2CF9AE}" pid="120" name="mitarbeitende_unterschriftrechts_mitarbeitende_name">
    <vt:lpwstr/>
  </property>
  <property fmtid="{D5CDD505-2E9C-101B-9397-08002B2CF9AE}" pid="121" name="mitarbeitende_unterschriftrechts_mitarbeitende_personalnummer">
    <vt:lpwstr/>
  </property>
  <property fmtid="{D5CDD505-2E9C-101B-9397-08002B2CF9AE}" pid="122" name="mitarbeitende_unterschriftrechts_sourceid">
    <vt:lpwstr/>
  </property>
  <property fmtid="{D5CDD505-2E9C-101B-9397-08002B2CF9AE}" pid="123" name="mitarbeitende_spesenfür_mitarbeitende_anrede">
    <vt:lpwstr>Frau</vt:lpwstr>
  </property>
  <property fmtid="{D5CDD505-2E9C-101B-9397-08002B2CF9AE}" pid="124" name="mitarbeitende_spesenfür_mitarbeitende_anstellungbis">
    <vt:lpwstr/>
  </property>
  <property fmtid="{D5CDD505-2E9C-101B-9397-08002B2CF9AE}" pid="125" name="mitarbeitende_spesenfür_mitarbeitende_anstellungvon">
    <vt:lpwstr>01.08.2016</vt:lpwstr>
  </property>
  <property fmtid="{D5CDD505-2E9C-101B-9397-08002B2CF9AE}" pid="126" name="mitarbeitende_spesenfür_mitarbeitende_email">
    <vt:lpwstr>barbara.graham@unilu.ch</vt:lpwstr>
  </property>
  <property fmtid="{D5CDD505-2E9C-101B-9397-08002B2CF9AE}" pid="127" name="mitarbeitende_spesenfür_mitarbeitende_fakultaet">
    <vt:lpwstr>Rechtswissenschaftliche Fakultät</vt:lpwstr>
  </property>
  <property fmtid="{D5CDD505-2E9C-101B-9397-08002B2CF9AE}" pid="128" name="mitarbeitende_spesenfür_mitarbeitende_fakultaete">
    <vt:lpwstr>Faculty of Law</vt:lpwstr>
  </property>
  <property fmtid="{D5CDD505-2E9C-101B-9397-08002B2CF9AE}" pid="129" name="mitarbeitende_spesenfür_mitarbeitende_fakultaetkurzzeichen">
    <vt:lpwstr>RF</vt:lpwstr>
  </property>
  <property fmtid="{D5CDD505-2E9C-101B-9397-08002B2CF9AE}" pid="130" name="mitarbeitende_spesenfür_mitarbeitende_finanzquelle">
    <vt:lpwstr>Budget der Hochschule</vt:lpwstr>
  </property>
  <property fmtid="{D5CDD505-2E9C-101B-9397-08002B2CF9AE}" pid="131" name="mitarbeitende_spesenfür_mitarbeitende_funktion">
    <vt:lpwstr>Professorin Schweizerisches und Internationales Privatrecht sowie Privatrechtsvergleichung</vt:lpwstr>
  </property>
  <property fmtid="{D5CDD505-2E9C-101B-9397-08002B2CF9AE}" pid="132" name="mitarbeitende_spesenfür_mitarbeitende_funktione">
    <vt:lpwstr>Professor Swiss and International Private Law and Comparative Law</vt:lpwstr>
  </property>
  <property fmtid="{D5CDD505-2E9C-101B-9397-08002B2CF9AE}" pid="133" name="mitarbeitende_spesenfür_mitarbeitende_geburtstag">
    <vt:lpwstr>11.01.1966</vt:lpwstr>
  </property>
  <property fmtid="{D5CDD505-2E9C-101B-9397-08002B2CF9AE}" pid="134" name="mitarbeitende_spesenfür_mitarbeitende_geschlecht">
    <vt:lpwstr>w</vt:lpwstr>
  </property>
  <property fmtid="{D5CDD505-2E9C-101B-9397-08002B2CF9AE}" pid="135" name="mitarbeitende_spesenfür_mitarbeitende_id">
    <vt:lpwstr/>
  </property>
  <property fmtid="{D5CDD505-2E9C-101B-9397-08002B2CF9AE}" pid="136" name="mitarbeitende_spesenfür_mitarbeitende_institut">
    <vt:lpwstr>Privatrecht</vt:lpwstr>
  </property>
  <property fmtid="{D5CDD505-2E9C-101B-9397-08002B2CF9AE}" pid="137" name="mitarbeitende_spesenfür_mitarbeitende_institute">
    <vt:lpwstr>Private Law</vt:lpwstr>
  </property>
  <property fmtid="{D5CDD505-2E9C-101B-9397-08002B2CF9AE}" pid="138" name="mitarbeitende_spesenfür_mitarbeitende_kostenstelle">
    <vt:lpwstr>3000</vt:lpwstr>
  </property>
  <property fmtid="{D5CDD505-2E9C-101B-9397-08002B2CF9AE}" pid="139" name="mitarbeitende_spesenfür_mitarbeitende_kurzzeichen">
    <vt:lpwstr>GrBa</vt:lpwstr>
  </property>
  <property fmtid="{D5CDD505-2E9C-101B-9397-08002B2CF9AE}" pid="140" name="mitarbeitende_spesenfür_mitarbeitende_land">
    <vt:lpwstr>Schweiz</vt:lpwstr>
  </property>
  <property fmtid="{D5CDD505-2E9C-101B-9397-08002B2CF9AE}" pid="141" name="mitarbeitende_spesenfür_mitarbeitende_logoname">
    <vt:lpwstr/>
  </property>
  <property fmtid="{D5CDD505-2E9C-101B-9397-08002B2CF9AE}" pid="142" name="mitarbeitende_spesenfür_mitarbeitende_ort">
    <vt:lpwstr>Luzern</vt:lpwstr>
  </property>
  <property fmtid="{D5CDD505-2E9C-101B-9397-08002B2CF9AE}" pid="143" name="mitarbeitende_spesenfür_mitarbeitende_pensum">
    <vt:lpwstr>50</vt:lpwstr>
  </property>
  <property fmtid="{D5CDD505-2E9C-101B-9397-08002B2CF9AE}" pid="144" name="mitarbeitende_spesenfür_mitarbeitende_plz">
    <vt:lpwstr>6002</vt:lpwstr>
  </property>
  <property fmtid="{D5CDD505-2E9C-101B-9397-08002B2CF9AE}" pid="145" name="mitarbeitende_spesenfür_mitarbeitende_professurabteilungprojekt">
    <vt:lpwstr>Schweizerisches und Internationales Privatrecht sowie Privatrechtsvergleichung</vt:lpwstr>
  </property>
  <property fmtid="{D5CDD505-2E9C-101B-9397-08002B2CF9AE}" pid="146" name="mitarbeitende_spesenfür_mitarbeitende_seminarinstitutfachbereich">
    <vt:lpwstr>Privatrecht</vt:lpwstr>
  </property>
  <property fmtid="{D5CDD505-2E9C-101B-9397-08002B2CF9AE}" pid="147" name="mitarbeitende_spesenfür_mitarbeitende_strasse">
    <vt:lpwstr>Frohburgstrasse 3</vt:lpwstr>
  </property>
  <property fmtid="{D5CDD505-2E9C-101B-9397-08002B2CF9AE}" pid="148" name="mitarbeitende_spesenfür_mitarbeitende_svnummer">
    <vt:lpwstr>756.9088.0468.89</vt:lpwstr>
  </property>
  <property fmtid="{D5CDD505-2E9C-101B-9397-08002B2CF9AE}" pid="149" name="mitarbeitende_spesenfür_mitarbeitende_teldirekt">
    <vt:lpwstr>+41 41 229 53 79</vt:lpwstr>
  </property>
  <property fmtid="{D5CDD505-2E9C-101B-9397-08002B2CF9AE}" pid="150" name="mitarbeitende_spesenfür_mitarbeitende_titelhinten">
    <vt:lpwstr/>
  </property>
  <property fmtid="{D5CDD505-2E9C-101B-9397-08002B2CF9AE}" pid="151" name="mitarbeitende_spesenfür_mitarbeitende_titelmitname">
    <vt:lpwstr>Prof. Dr. iur. Barbara Graham-Siegenthaler</vt:lpwstr>
  </property>
  <property fmtid="{D5CDD505-2E9C-101B-9397-08002B2CF9AE}" pid="152" name="mitarbeitende_spesenfür_mitarbeitende_titelvor">
    <vt:lpwstr>Prof. Dr. iur.</vt:lpwstr>
  </property>
  <property fmtid="{D5CDD505-2E9C-101B-9397-08002B2CF9AE}" pid="153" name="mitarbeitende_spesenfür_mitarbeitende_url">
    <vt:lpwstr>www.unilu.ch</vt:lpwstr>
  </property>
  <property fmtid="{D5CDD505-2E9C-101B-9397-08002B2CF9AE}" pid="154" name="mitarbeitende_spesenfür_mitarbeitende_vorname">
    <vt:lpwstr>Barbara</vt:lpwstr>
  </property>
  <property fmtid="{D5CDD505-2E9C-101B-9397-08002B2CF9AE}" pid="155" name="mitarbeitende_spesenfür_mitarbeitende_name">
    <vt:lpwstr>Graham-Siegenthaler</vt:lpwstr>
  </property>
  <property fmtid="{D5CDD505-2E9C-101B-9397-08002B2CF9AE}" pid="156" name="mitarbeitende_spesenfür_mitarbeitende_personalnummer">
    <vt:lpwstr>330177</vt:lpwstr>
  </property>
  <property fmtid="{D5CDD505-2E9C-101B-9397-08002B2CF9AE}" pid="157" name="mitarbeitende_spesenfür_sourceid">
    <vt:lpwstr>c6f0b8f9-4e15-4c1f-8a0a-e5626be26d98</vt:lpwstr>
  </property>
  <property fmtid="{D5CDD505-2E9C-101B-9397-08002B2CF9AE}" pid="158" name="raum_raumsuche_raum_raumsuche">
    <vt:lpwstr/>
  </property>
  <property fmtid="{D5CDD505-2E9C-101B-9397-08002B2CF9AE}" pid="159" name="raum_raumsuche_raum_nummer">
    <vt:lpwstr/>
  </property>
  <property fmtid="{D5CDD505-2E9C-101B-9397-08002B2CF9AE}" pid="160" name="raum_raumsuche_raum_bezeichnung">
    <vt:lpwstr/>
  </property>
  <property fmtid="{D5CDD505-2E9C-101B-9397-08002B2CF9AE}" pid="161" name="raum_raumsuche_raum_stockwerk">
    <vt:lpwstr/>
  </property>
  <property fmtid="{D5CDD505-2E9C-101B-9397-08002B2CF9AE}" pid="162" name="raum_raumsuche_raum_plaetze">
    <vt:lpwstr/>
  </property>
  <property fmtid="{D5CDD505-2E9C-101B-9397-08002B2CF9AE}" pid="163" name="raum_raumsuche_raum_strasse">
    <vt:lpwstr/>
  </property>
  <property fmtid="{D5CDD505-2E9C-101B-9397-08002B2CF9AE}" pid="164" name="raum_raumsuche_raum_ort">
    <vt:lpwstr/>
  </property>
  <property fmtid="{D5CDD505-2E9C-101B-9397-08002B2CF9AE}" pid="165" name="raum_raumsuche_sourceid">
    <vt:lpwstr/>
  </property>
  <property fmtid="{D5CDD505-2E9C-101B-9397-08002B2CF9AE}" pid="166" name="templateid">
    <vt:lpwstr>06dc6059-e0a1-4c57-8aaf-9323cde6e892</vt:lpwstr>
  </property>
  <property fmtid="{D5CDD505-2E9C-101B-9397-08002B2CF9AE}" pid="167" name="templateexternalid">
    <vt:lpwstr>5abd61b7-c2b8-4940-868a-27f65fb7181e</vt:lpwstr>
  </property>
  <property fmtid="{D5CDD505-2E9C-101B-9397-08002B2CF9AE}" pid="168" name="languagekey">
    <vt:lpwstr>DE</vt:lpwstr>
  </property>
  <property fmtid="{D5CDD505-2E9C-101B-9397-08002B2CF9AE}" pid="169" name="taskpaneguid">
    <vt:lpwstr>0fd9d82a-b12d-49b8-aae9-ed7e2cb20a83</vt:lpwstr>
  </property>
  <property fmtid="{D5CDD505-2E9C-101B-9397-08002B2CF9AE}" pid="170" name="taskpaneenablemanually">
    <vt:lpwstr>Manually</vt:lpwstr>
  </property>
  <property fmtid="{D5CDD505-2E9C-101B-9397-08002B2CF9AE}" pid="171" name="templatename">
    <vt:lpwstr>PowerPoint Standard: Weitere Stichworte: Präsentation Vortrag Darbietung Referat Vorlesung Erklärung Rede_x000d_
</vt:lpwstr>
  </property>
  <property fmtid="{D5CDD505-2E9C-101B-9397-08002B2CF9AE}" pid="172" name="docugatedocumenthasdatastore">
    <vt:lpwstr>True</vt:lpwstr>
  </property>
  <property fmtid="{D5CDD505-2E9C-101B-9397-08002B2CF9AE}" pid="173" name="templatedisplayname">
    <vt:lpwstr>PowerPoint Standard</vt:lpwstr>
  </property>
  <property fmtid="{D5CDD505-2E9C-101B-9397-08002B2CF9AE}" pid="174" name="dgworkflowid">
    <vt:lpwstr>d570a2c3-1dc4-4301-bb6f-d7b197a40be5</vt:lpwstr>
  </property>
  <property fmtid="{D5CDD505-2E9C-101B-9397-08002B2CF9AE}" pid="175" name="docugatedocumentversion">
    <vt:lpwstr>5.17.8.0</vt:lpwstr>
  </property>
  <property fmtid="{D5CDD505-2E9C-101B-9397-08002B2CF9AE}" pid="176" name="docugatedocumentcreationpath">
    <vt:lpwstr>C:\Users\sidlerc\AppData\Local\Temp\Docugate\Documents\v3mbgyu1.pptx</vt:lpwstr>
  </property>
</Properties>
</file>