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404" r:id="rId3"/>
    <p:sldId id="405" r:id="rId4"/>
    <p:sldId id="414" r:id="rId5"/>
    <p:sldId id="407" r:id="rId6"/>
    <p:sldId id="408" r:id="rId7"/>
    <p:sldId id="411" r:id="rId8"/>
    <p:sldId id="412" r:id="rId9"/>
    <p:sldId id="413" r:id="rId10"/>
    <p:sldId id="409" r:id="rId11"/>
    <p:sldId id="415" r:id="rId12"/>
    <p:sldId id="416" r:id="rId13"/>
    <p:sldId id="417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FF"/>
    <a:srgbClr val="FFFFC9"/>
    <a:srgbClr val="FFD1D1"/>
    <a:srgbClr val="E8FFDD"/>
    <a:srgbClr val="82FF43"/>
    <a:srgbClr val="57FF57"/>
    <a:srgbClr val="E9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4660"/>
  </p:normalViewPr>
  <p:slideViewPr>
    <p:cSldViewPr>
      <p:cViewPr varScale="1">
        <p:scale>
          <a:sx n="51" d="100"/>
          <a:sy n="51" d="100"/>
        </p:scale>
        <p:origin x="13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712BA-8B5E-4F82-9409-F346EBD38F18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433E3-174E-4CE1-BFCD-71BFE56B14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679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552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054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703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031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276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08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685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772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975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285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976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F16C-66E6-4DD1-A9B5-84F915141B06}" type="datetimeFigureOut">
              <a:rPr lang="de-CH" smtClean="0"/>
              <a:t>01.08.2023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7B49C-7C28-4D09-A71E-EF85E20A15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663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816341" y="675495"/>
            <a:ext cx="10671658" cy="4625712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t"/>
          <a:lstStyle/>
          <a:p>
            <a:pPr>
              <a:defRPr/>
            </a:pPr>
            <a:endParaRPr lang="de-CH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de-CH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de-CH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de-CH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de-CH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Weiterbildungs-Seminar vom 25. 8. 2023 – Vorsorgeauftrag</a:t>
            </a:r>
            <a:endParaRPr lang="de-CH" sz="2800" dirty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  <a:defRPr/>
            </a:pPr>
            <a:r>
              <a:rPr lang="de-CH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Vorsorgeauftrag</a:t>
            </a:r>
            <a:br>
              <a:rPr lang="de-CH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CH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Gestaltungsmittel im Zusammenhang </a:t>
            </a:r>
            <a:br>
              <a:rPr lang="de-CH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CH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mit Grundstücken</a:t>
            </a:r>
          </a:p>
        </p:txBody>
      </p:sp>
      <p:pic>
        <p:nvPicPr>
          <p:cNvPr id="4" name="Picture 8" descr="L:\Sekretariat\neue swisslegal logos\swisslegal_logo_p_std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5986884"/>
            <a:ext cx="1577416" cy="325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/>
          <p:cNvCxnSpPr>
            <a:cxnSpLocks/>
          </p:cNvCxnSpPr>
          <p:nvPr/>
        </p:nvCxnSpPr>
        <p:spPr>
          <a:xfrm>
            <a:off x="191344" y="2060848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>
            <a:cxnSpLocks/>
          </p:cNvCxnSpPr>
          <p:nvPr/>
        </p:nvCxnSpPr>
        <p:spPr>
          <a:xfrm>
            <a:off x="191344" y="5589240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2584079" y="5914703"/>
            <a:ext cx="4448025" cy="466725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  <p:pic>
        <p:nvPicPr>
          <p:cNvPr id="1026" name="Bild 1" descr="logo_stiftung_schweizerisches_notariat">
            <a:extLst>
              <a:ext uri="{FF2B5EF4-FFF2-40B4-BE49-F238E27FC236}">
                <a16:creationId xmlns:a16="http://schemas.microsoft.com/office/drawing/2014/main" id="{99D856E6-9305-1250-A99D-C965A71BE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38153"/>
            <a:ext cx="5676900" cy="148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810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0207BE62-8B37-E984-8783-0BE19109FC0C}"/>
              </a:ext>
            </a:extLst>
          </p:cNvPr>
          <p:cNvSpPr/>
          <p:nvPr/>
        </p:nvSpPr>
        <p:spPr>
          <a:xfrm>
            <a:off x="5732493" y="3309494"/>
            <a:ext cx="4511798" cy="14101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000" dirty="0">
              <a:solidFill>
                <a:schemeClr val="tx1"/>
              </a:solidFill>
            </a:endParaRPr>
          </a:p>
          <a:p>
            <a:pPr algn="ctr"/>
            <a:endParaRPr lang="de-CH" sz="2000" dirty="0">
              <a:solidFill>
                <a:schemeClr val="tx1"/>
              </a:solidFill>
            </a:endParaRPr>
          </a:p>
          <a:p>
            <a:pPr algn="ctr"/>
            <a:endParaRPr lang="de-CH" sz="2000" dirty="0">
              <a:solidFill>
                <a:schemeClr val="tx1"/>
              </a:solidFill>
            </a:endParaRPr>
          </a:p>
          <a:p>
            <a:pPr algn="ctr"/>
            <a:r>
              <a:rPr lang="de-CH" sz="2000" dirty="0">
                <a:solidFill>
                  <a:schemeClr val="tx1"/>
                </a:solidFill>
              </a:rPr>
              <a:t>Grundbuch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29EC7F22-C501-916C-A0B3-9F77A68BBFC9}"/>
              </a:ext>
            </a:extLst>
          </p:cNvPr>
          <p:cNvSpPr/>
          <p:nvPr/>
        </p:nvSpPr>
        <p:spPr>
          <a:xfrm>
            <a:off x="6779249" y="732285"/>
            <a:ext cx="2424533" cy="2097784"/>
          </a:xfrm>
          <a:custGeom>
            <a:avLst/>
            <a:gdLst>
              <a:gd name="connsiteX0" fmla="*/ 10633 w 1350335"/>
              <a:gd name="connsiteY0" fmla="*/ 0 h 3444949"/>
              <a:gd name="connsiteX1" fmla="*/ 0 w 1350335"/>
              <a:gd name="connsiteY1" fmla="*/ 1265274 h 3444949"/>
              <a:gd name="connsiteX2" fmla="*/ 1350335 w 1350335"/>
              <a:gd name="connsiteY2" fmla="*/ 1903228 h 3444949"/>
              <a:gd name="connsiteX3" fmla="*/ 1350335 w 1350335"/>
              <a:gd name="connsiteY3" fmla="*/ 3444949 h 3444949"/>
              <a:gd name="connsiteX0" fmla="*/ 10633 w 1350335"/>
              <a:gd name="connsiteY0" fmla="*/ 0 h 3444949"/>
              <a:gd name="connsiteX1" fmla="*/ 0 w 1350335"/>
              <a:gd name="connsiteY1" fmla="*/ 1265274 h 3444949"/>
              <a:gd name="connsiteX2" fmla="*/ 1350335 w 1350335"/>
              <a:gd name="connsiteY2" fmla="*/ 1903228 h 3444949"/>
              <a:gd name="connsiteX3" fmla="*/ 1350335 w 1350335"/>
              <a:gd name="connsiteY3" fmla="*/ 3444949 h 3444949"/>
              <a:gd name="connsiteX0" fmla="*/ 10633 w 1350386"/>
              <a:gd name="connsiteY0" fmla="*/ 0 h 3444949"/>
              <a:gd name="connsiteX1" fmla="*/ 0 w 1350386"/>
              <a:gd name="connsiteY1" fmla="*/ 1265274 h 3444949"/>
              <a:gd name="connsiteX2" fmla="*/ 1350335 w 1350386"/>
              <a:gd name="connsiteY2" fmla="*/ 1903228 h 3444949"/>
              <a:gd name="connsiteX3" fmla="*/ 1350335 w 1350386"/>
              <a:gd name="connsiteY3" fmla="*/ 3444949 h 3444949"/>
              <a:gd name="connsiteX0" fmla="*/ 10633 w 1350386"/>
              <a:gd name="connsiteY0" fmla="*/ 0 h 3444949"/>
              <a:gd name="connsiteX1" fmla="*/ 0 w 1350386"/>
              <a:gd name="connsiteY1" fmla="*/ 1010093 h 3444949"/>
              <a:gd name="connsiteX2" fmla="*/ 1350335 w 1350386"/>
              <a:gd name="connsiteY2" fmla="*/ 1903228 h 3444949"/>
              <a:gd name="connsiteX3" fmla="*/ 1350335 w 1350386"/>
              <a:gd name="connsiteY3" fmla="*/ 3444949 h 3444949"/>
              <a:gd name="connsiteX0" fmla="*/ 10694 w 1350438"/>
              <a:gd name="connsiteY0" fmla="*/ 0 h 3444949"/>
              <a:gd name="connsiteX1" fmla="*/ 61 w 1350438"/>
              <a:gd name="connsiteY1" fmla="*/ 1010093 h 3444949"/>
              <a:gd name="connsiteX2" fmla="*/ 1350396 w 1350438"/>
              <a:gd name="connsiteY2" fmla="*/ 1903228 h 3444949"/>
              <a:gd name="connsiteX3" fmla="*/ 1350396 w 1350438"/>
              <a:gd name="connsiteY3" fmla="*/ 3444949 h 3444949"/>
              <a:gd name="connsiteX0" fmla="*/ 10694 w 1361070"/>
              <a:gd name="connsiteY0" fmla="*/ 0 h 3444949"/>
              <a:gd name="connsiteX1" fmla="*/ 61 w 1361070"/>
              <a:gd name="connsiteY1" fmla="*/ 1010093 h 3444949"/>
              <a:gd name="connsiteX2" fmla="*/ 1361028 w 1361070"/>
              <a:gd name="connsiteY2" fmla="*/ 2371060 h 3444949"/>
              <a:gd name="connsiteX3" fmla="*/ 1350396 w 1361070"/>
              <a:gd name="connsiteY3" fmla="*/ 3444949 h 3444949"/>
              <a:gd name="connsiteX0" fmla="*/ 10694 w 1363004"/>
              <a:gd name="connsiteY0" fmla="*/ 0 h 3444949"/>
              <a:gd name="connsiteX1" fmla="*/ 61 w 1363004"/>
              <a:gd name="connsiteY1" fmla="*/ 1010093 h 3444949"/>
              <a:gd name="connsiteX2" fmla="*/ 1361028 w 1363004"/>
              <a:gd name="connsiteY2" fmla="*/ 2371060 h 3444949"/>
              <a:gd name="connsiteX3" fmla="*/ 1363004 w 1363004"/>
              <a:gd name="connsiteY3" fmla="*/ 3444949 h 3444949"/>
              <a:gd name="connsiteX0" fmla="*/ 4390 w 1363004"/>
              <a:gd name="connsiteY0" fmla="*/ 0 h 3478827"/>
              <a:gd name="connsiteX1" fmla="*/ 61 w 1363004"/>
              <a:gd name="connsiteY1" fmla="*/ 1043971 h 3478827"/>
              <a:gd name="connsiteX2" fmla="*/ 1361028 w 1363004"/>
              <a:gd name="connsiteY2" fmla="*/ 2404938 h 3478827"/>
              <a:gd name="connsiteX3" fmla="*/ 1363004 w 1363004"/>
              <a:gd name="connsiteY3" fmla="*/ 3478827 h 3478827"/>
              <a:gd name="connsiteX0" fmla="*/ 4390 w 1363004"/>
              <a:gd name="connsiteY0" fmla="*/ 0 h 3478827"/>
              <a:gd name="connsiteX1" fmla="*/ 61 w 1363004"/>
              <a:gd name="connsiteY1" fmla="*/ 1043971 h 3478827"/>
              <a:gd name="connsiteX2" fmla="*/ 1361028 w 1363004"/>
              <a:gd name="connsiteY2" fmla="*/ 2404938 h 3478827"/>
              <a:gd name="connsiteX3" fmla="*/ 1363004 w 1363004"/>
              <a:gd name="connsiteY3" fmla="*/ 3478827 h 3478827"/>
              <a:gd name="connsiteX0" fmla="*/ 187 w 1363004"/>
              <a:gd name="connsiteY0" fmla="*/ 0 h 3417850"/>
              <a:gd name="connsiteX1" fmla="*/ 61 w 1363004"/>
              <a:gd name="connsiteY1" fmla="*/ 982994 h 3417850"/>
              <a:gd name="connsiteX2" fmla="*/ 1361028 w 1363004"/>
              <a:gd name="connsiteY2" fmla="*/ 2343961 h 3417850"/>
              <a:gd name="connsiteX3" fmla="*/ 1363004 w 1363004"/>
              <a:gd name="connsiteY3" fmla="*/ 3417850 h 3417850"/>
              <a:gd name="connsiteX0" fmla="*/ 187 w 1363004"/>
              <a:gd name="connsiteY0" fmla="*/ 0 h 4944571"/>
              <a:gd name="connsiteX1" fmla="*/ 61 w 1363004"/>
              <a:gd name="connsiteY1" fmla="*/ 2509715 h 4944571"/>
              <a:gd name="connsiteX2" fmla="*/ 1361028 w 1363004"/>
              <a:gd name="connsiteY2" fmla="*/ 3870682 h 4944571"/>
              <a:gd name="connsiteX3" fmla="*/ 1363004 w 1363004"/>
              <a:gd name="connsiteY3" fmla="*/ 4944571 h 4944571"/>
              <a:gd name="connsiteX0" fmla="*/ 1 w 1362818"/>
              <a:gd name="connsiteY0" fmla="*/ 0 h 4944571"/>
              <a:gd name="connsiteX1" fmla="*/ 5365 w 1362818"/>
              <a:gd name="connsiteY1" fmla="*/ 1902142 h 4944571"/>
              <a:gd name="connsiteX2" fmla="*/ 1360842 w 1362818"/>
              <a:gd name="connsiteY2" fmla="*/ 3870682 h 4944571"/>
              <a:gd name="connsiteX3" fmla="*/ 1362818 w 1362818"/>
              <a:gd name="connsiteY3" fmla="*/ 4944571 h 4944571"/>
              <a:gd name="connsiteX0" fmla="*/ 1 w 1362818"/>
              <a:gd name="connsiteY0" fmla="*/ 0 h 4944571"/>
              <a:gd name="connsiteX1" fmla="*/ 5365 w 1362818"/>
              <a:gd name="connsiteY1" fmla="*/ 1902142 h 4944571"/>
              <a:gd name="connsiteX2" fmla="*/ 1360842 w 1362818"/>
              <a:gd name="connsiteY2" fmla="*/ 3870682 h 4944571"/>
              <a:gd name="connsiteX3" fmla="*/ 1362818 w 1362818"/>
              <a:gd name="connsiteY3" fmla="*/ 4944571 h 4944571"/>
              <a:gd name="connsiteX0" fmla="*/ 1 w 1362818"/>
              <a:gd name="connsiteY0" fmla="*/ 0 h 4944571"/>
              <a:gd name="connsiteX1" fmla="*/ 5365 w 1362818"/>
              <a:gd name="connsiteY1" fmla="*/ 1902142 h 4944571"/>
              <a:gd name="connsiteX2" fmla="*/ 1360842 w 1362818"/>
              <a:gd name="connsiteY2" fmla="*/ 3870682 h 4944571"/>
              <a:gd name="connsiteX3" fmla="*/ 1362818 w 1362818"/>
              <a:gd name="connsiteY3" fmla="*/ 4944571 h 4944571"/>
              <a:gd name="connsiteX0" fmla="*/ 1 w 1360972"/>
              <a:gd name="connsiteY0" fmla="*/ 0 h 8988074"/>
              <a:gd name="connsiteX1" fmla="*/ 5365 w 1360972"/>
              <a:gd name="connsiteY1" fmla="*/ 1902142 h 8988074"/>
              <a:gd name="connsiteX2" fmla="*/ 1360842 w 1360972"/>
              <a:gd name="connsiteY2" fmla="*/ 3870682 h 8988074"/>
              <a:gd name="connsiteX3" fmla="*/ 1360073 w 1360972"/>
              <a:gd name="connsiteY3" fmla="*/ 8988074 h 898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0972" h="8988074">
                <a:moveTo>
                  <a:pt x="1" y="0"/>
                </a:moveTo>
                <a:cubicBezTo>
                  <a:pt x="-41" y="327665"/>
                  <a:pt x="5407" y="1574477"/>
                  <a:pt x="5365" y="1902142"/>
                </a:cubicBezTo>
                <a:cubicBezTo>
                  <a:pt x="8457" y="3481112"/>
                  <a:pt x="1361467" y="2521144"/>
                  <a:pt x="1360842" y="3870682"/>
                </a:cubicBezTo>
                <a:cubicBezTo>
                  <a:pt x="1361501" y="4228645"/>
                  <a:pt x="1359414" y="8630111"/>
                  <a:pt x="1360073" y="8988074"/>
                </a:cubicBezTo>
              </a:path>
            </a:pathLst>
          </a:cu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4" name="Pfeil: Fünfeck 3">
            <a:extLst>
              <a:ext uri="{FF2B5EF4-FFF2-40B4-BE49-F238E27FC236}">
                <a16:creationId xmlns:a16="http://schemas.microsoft.com/office/drawing/2014/main" id="{583603FD-2FAF-AD14-89AB-BF72658FDA66}"/>
              </a:ext>
            </a:extLst>
          </p:cNvPr>
          <p:cNvSpPr/>
          <p:nvPr/>
        </p:nvSpPr>
        <p:spPr>
          <a:xfrm rot="16200000">
            <a:off x="7357148" y="4112068"/>
            <a:ext cx="1262488" cy="2344623"/>
          </a:xfrm>
          <a:prstGeom prst="homePlate">
            <a:avLst>
              <a:gd name="adj" fmla="val 3048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386B2AF8-4627-15A7-84E2-9FA0CF7ECAF6}"/>
              </a:ext>
            </a:extLst>
          </p:cNvPr>
          <p:cNvCxnSpPr>
            <a:cxnSpLocks/>
          </p:cNvCxnSpPr>
          <p:nvPr/>
        </p:nvCxnSpPr>
        <p:spPr>
          <a:xfrm>
            <a:off x="6543317" y="764704"/>
            <a:ext cx="0" cy="3110427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Oval 5">
            <a:extLst>
              <a:ext uri="{FF2B5EF4-FFF2-40B4-BE49-F238E27FC236}">
                <a16:creationId xmlns:a16="http://schemas.microsoft.com/office/drawing/2014/main" id="{89A53284-F6C0-C70E-DD5D-C87D5BAF1E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23160" y="336346"/>
            <a:ext cx="652956" cy="6512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r>
              <a:rPr lang="de-CH" altLang="de-DE" sz="2000" b="1" dirty="0">
                <a:latin typeface="Arial" charset="0"/>
              </a:rPr>
              <a:t>VB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2D7B30CB-63D6-23EC-ECB8-733847AA0CF3}"/>
              </a:ext>
            </a:extLst>
          </p:cNvPr>
          <p:cNvSpPr/>
          <p:nvPr/>
        </p:nvSpPr>
        <p:spPr>
          <a:xfrm>
            <a:off x="6009378" y="3573750"/>
            <a:ext cx="1896539" cy="6512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Miteigentumsanteil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1FF0CC03-465E-86F3-0ECC-00EF014160E0}"/>
              </a:ext>
            </a:extLst>
          </p:cNvPr>
          <p:cNvSpPr/>
          <p:nvPr/>
        </p:nvSpPr>
        <p:spPr>
          <a:xfrm>
            <a:off x="5961158" y="2699255"/>
            <a:ext cx="1175612" cy="3128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Eigentum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C6B4CCEF-8D59-2C43-224D-712464785A9A}"/>
              </a:ext>
            </a:extLst>
          </p:cNvPr>
          <p:cNvCxnSpPr>
            <a:cxnSpLocks/>
          </p:cNvCxnSpPr>
          <p:nvPr/>
        </p:nvCxnSpPr>
        <p:spPr>
          <a:xfrm>
            <a:off x="9442299" y="2883392"/>
            <a:ext cx="0" cy="939576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A23D8E6-937F-3C48-DED4-2813729B9338}"/>
              </a:ext>
            </a:extLst>
          </p:cNvPr>
          <p:cNvSpPr/>
          <p:nvPr/>
        </p:nvSpPr>
        <p:spPr>
          <a:xfrm>
            <a:off x="8194130" y="3589086"/>
            <a:ext cx="1896539" cy="6512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Miteigentumsanteil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776B5D34-91FF-33AE-3A4A-EAC7BC7FBFF7}"/>
              </a:ext>
            </a:extLst>
          </p:cNvPr>
          <p:cNvSpPr/>
          <p:nvPr/>
        </p:nvSpPr>
        <p:spPr>
          <a:xfrm>
            <a:off x="6004438" y="1449041"/>
            <a:ext cx="1123865" cy="3128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Verfügung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8DD5CC40-E7F5-F1A0-6BF3-20A248DC08B6}"/>
              </a:ext>
            </a:extLst>
          </p:cNvPr>
          <p:cNvCxnSpPr>
            <a:cxnSpLocks/>
          </p:cNvCxnSpPr>
          <p:nvPr/>
        </p:nvCxnSpPr>
        <p:spPr>
          <a:xfrm>
            <a:off x="9682774" y="836712"/>
            <a:ext cx="0" cy="2046680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Oval 5">
            <a:extLst>
              <a:ext uri="{FF2B5EF4-FFF2-40B4-BE49-F238E27FC236}">
                <a16:creationId xmlns:a16="http://schemas.microsoft.com/office/drawing/2014/main" id="{7FCA052B-5F97-0E05-D086-DE6E140E76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36351" y="365382"/>
            <a:ext cx="652956" cy="6512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de-CH" altLang="de-DE" b="1" dirty="0" err="1">
                <a:latin typeface="Arial" charset="0"/>
              </a:rPr>
              <a:t>VAg</a:t>
            </a:r>
            <a:endParaRPr lang="de-CH" altLang="de-DE" b="1" dirty="0">
              <a:latin typeface="Arial" charset="0"/>
            </a:endParaRP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97D1CA80-102E-C55F-BFAD-5AE21FA2C254}"/>
              </a:ext>
            </a:extLst>
          </p:cNvPr>
          <p:cNvSpPr/>
          <p:nvPr/>
        </p:nvSpPr>
        <p:spPr>
          <a:xfrm>
            <a:off x="8859280" y="2699255"/>
            <a:ext cx="1175612" cy="3128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Eigentum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56730AAE-FCCE-9880-3229-7D10A10A08D6}"/>
              </a:ext>
            </a:extLst>
          </p:cNvPr>
          <p:cNvSpPr/>
          <p:nvPr/>
        </p:nvSpPr>
        <p:spPr>
          <a:xfrm>
            <a:off x="7621050" y="1277921"/>
            <a:ext cx="1146160" cy="3128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Verfügung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5EBBDCA8-8778-02B4-2E86-01803557FBDF}"/>
              </a:ext>
            </a:extLst>
          </p:cNvPr>
          <p:cNvSpPr/>
          <p:nvPr/>
        </p:nvSpPr>
        <p:spPr>
          <a:xfrm>
            <a:off x="7045985" y="5240776"/>
            <a:ext cx="1804274" cy="3128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>
                <a:solidFill>
                  <a:schemeClr val="tx1"/>
                </a:solidFill>
              </a:rPr>
              <a:t>Grundstück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5" name="Pfeil: nach links 24">
            <a:extLst>
              <a:ext uri="{FF2B5EF4-FFF2-40B4-BE49-F238E27FC236}">
                <a16:creationId xmlns:a16="http://schemas.microsoft.com/office/drawing/2014/main" id="{1D5E0CCE-505F-3DD2-932F-66E11C9C2F3B}"/>
              </a:ext>
            </a:extLst>
          </p:cNvPr>
          <p:cNvSpPr/>
          <p:nvPr/>
        </p:nvSpPr>
        <p:spPr>
          <a:xfrm>
            <a:off x="7195933" y="365382"/>
            <a:ext cx="1876328" cy="651208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Vorsorgeauftrag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4E1839C-15B7-7F74-044C-78159BD81F7F}"/>
              </a:ext>
            </a:extLst>
          </p:cNvPr>
          <p:cNvSpPr txBox="1"/>
          <p:nvPr/>
        </p:nvSpPr>
        <p:spPr>
          <a:xfrm>
            <a:off x="390408" y="333081"/>
            <a:ext cx="474027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Grundstückgeschäfte</a:t>
            </a:r>
            <a:b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mit Nahestehenden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Interessenkonflikt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Ehegatte = VB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Veräusserung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 an den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Ehegatten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Entlastung von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Hypothekenschuld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Veräusserung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 an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Nachkommen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9D69E5E-CAFC-A37B-20D5-8F2099C0467D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10" name="Gerade Verbindung 5">
            <a:extLst>
              <a:ext uri="{FF2B5EF4-FFF2-40B4-BE49-F238E27FC236}">
                <a16:creationId xmlns:a16="http://schemas.microsoft.com/office/drawing/2014/main" id="{9F1D5E1F-AD5E-5DE5-B657-9B7CA08E1309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6C60AA5F-2563-C9E6-9BF6-FAEE6A2A7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bgerundetes Rechteck 6">
            <a:extLst>
              <a:ext uri="{FF2B5EF4-FFF2-40B4-BE49-F238E27FC236}">
                <a16:creationId xmlns:a16="http://schemas.microsoft.com/office/drawing/2014/main" id="{6060E93A-C36F-29D2-EB24-270F477C30BE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54F9A87A-CABA-00E6-75F9-9EE3695842D8}"/>
              </a:ext>
            </a:extLst>
          </p:cNvPr>
          <p:cNvCxnSpPr/>
          <p:nvPr/>
        </p:nvCxnSpPr>
        <p:spPr>
          <a:xfrm>
            <a:off x="5539507" y="1903830"/>
            <a:ext cx="649715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53EBFBA6-B33B-2F8E-218A-770E8E4AD820}"/>
              </a:ext>
            </a:extLst>
          </p:cNvPr>
          <p:cNvCxnSpPr/>
          <p:nvPr/>
        </p:nvCxnSpPr>
        <p:spPr>
          <a:xfrm>
            <a:off x="5519936" y="2548984"/>
            <a:ext cx="649715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76B8C1EC-83ED-684F-F29E-15456D70E9A9}"/>
              </a:ext>
            </a:extLst>
          </p:cNvPr>
          <p:cNvSpPr/>
          <p:nvPr/>
        </p:nvSpPr>
        <p:spPr>
          <a:xfrm>
            <a:off x="9756159" y="1284629"/>
            <a:ext cx="2435841" cy="4371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>
                <a:solidFill>
                  <a:schemeClr val="tx1"/>
                </a:solidFill>
              </a:rPr>
              <a:t>Vorsorgerecht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5C0FA5D-7B7F-70AA-432E-48C1D3D5CC62}"/>
              </a:ext>
            </a:extLst>
          </p:cNvPr>
          <p:cNvSpPr/>
          <p:nvPr/>
        </p:nvSpPr>
        <p:spPr>
          <a:xfrm>
            <a:off x="9763310" y="1960487"/>
            <a:ext cx="2435841" cy="4371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>
                <a:solidFill>
                  <a:schemeClr val="tx1"/>
                </a:solidFill>
              </a:rPr>
              <a:t>Güterrecht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7241118-ABFF-8372-7573-0C056EA9E630}"/>
              </a:ext>
            </a:extLst>
          </p:cNvPr>
          <p:cNvSpPr/>
          <p:nvPr/>
        </p:nvSpPr>
        <p:spPr>
          <a:xfrm>
            <a:off x="10059475" y="2775463"/>
            <a:ext cx="1957614" cy="4371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>
                <a:solidFill>
                  <a:schemeClr val="tx1"/>
                </a:solidFill>
              </a:rPr>
              <a:t>Sachenrecht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7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0207BE62-8B37-E984-8783-0BE19109FC0C}"/>
              </a:ext>
            </a:extLst>
          </p:cNvPr>
          <p:cNvSpPr/>
          <p:nvPr/>
        </p:nvSpPr>
        <p:spPr>
          <a:xfrm>
            <a:off x="5879976" y="3976129"/>
            <a:ext cx="3851592" cy="12177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000" dirty="0">
              <a:solidFill>
                <a:schemeClr val="tx1"/>
              </a:solidFill>
            </a:endParaRPr>
          </a:p>
          <a:p>
            <a:pPr algn="ctr"/>
            <a:r>
              <a:rPr lang="de-CH" sz="2000" dirty="0">
                <a:solidFill>
                  <a:schemeClr val="tx1"/>
                </a:solidFill>
              </a:rPr>
              <a:t>Grundbuch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29EC7F22-C501-916C-A0B3-9F77A68BBFC9}"/>
              </a:ext>
            </a:extLst>
          </p:cNvPr>
          <p:cNvSpPr/>
          <p:nvPr/>
        </p:nvSpPr>
        <p:spPr>
          <a:xfrm>
            <a:off x="6533998" y="706800"/>
            <a:ext cx="2424533" cy="2097784"/>
          </a:xfrm>
          <a:custGeom>
            <a:avLst/>
            <a:gdLst>
              <a:gd name="connsiteX0" fmla="*/ 10633 w 1350335"/>
              <a:gd name="connsiteY0" fmla="*/ 0 h 3444949"/>
              <a:gd name="connsiteX1" fmla="*/ 0 w 1350335"/>
              <a:gd name="connsiteY1" fmla="*/ 1265274 h 3444949"/>
              <a:gd name="connsiteX2" fmla="*/ 1350335 w 1350335"/>
              <a:gd name="connsiteY2" fmla="*/ 1903228 h 3444949"/>
              <a:gd name="connsiteX3" fmla="*/ 1350335 w 1350335"/>
              <a:gd name="connsiteY3" fmla="*/ 3444949 h 3444949"/>
              <a:gd name="connsiteX0" fmla="*/ 10633 w 1350335"/>
              <a:gd name="connsiteY0" fmla="*/ 0 h 3444949"/>
              <a:gd name="connsiteX1" fmla="*/ 0 w 1350335"/>
              <a:gd name="connsiteY1" fmla="*/ 1265274 h 3444949"/>
              <a:gd name="connsiteX2" fmla="*/ 1350335 w 1350335"/>
              <a:gd name="connsiteY2" fmla="*/ 1903228 h 3444949"/>
              <a:gd name="connsiteX3" fmla="*/ 1350335 w 1350335"/>
              <a:gd name="connsiteY3" fmla="*/ 3444949 h 3444949"/>
              <a:gd name="connsiteX0" fmla="*/ 10633 w 1350386"/>
              <a:gd name="connsiteY0" fmla="*/ 0 h 3444949"/>
              <a:gd name="connsiteX1" fmla="*/ 0 w 1350386"/>
              <a:gd name="connsiteY1" fmla="*/ 1265274 h 3444949"/>
              <a:gd name="connsiteX2" fmla="*/ 1350335 w 1350386"/>
              <a:gd name="connsiteY2" fmla="*/ 1903228 h 3444949"/>
              <a:gd name="connsiteX3" fmla="*/ 1350335 w 1350386"/>
              <a:gd name="connsiteY3" fmla="*/ 3444949 h 3444949"/>
              <a:gd name="connsiteX0" fmla="*/ 10633 w 1350386"/>
              <a:gd name="connsiteY0" fmla="*/ 0 h 3444949"/>
              <a:gd name="connsiteX1" fmla="*/ 0 w 1350386"/>
              <a:gd name="connsiteY1" fmla="*/ 1010093 h 3444949"/>
              <a:gd name="connsiteX2" fmla="*/ 1350335 w 1350386"/>
              <a:gd name="connsiteY2" fmla="*/ 1903228 h 3444949"/>
              <a:gd name="connsiteX3" fmla="*/ 1350335 w 1350386"/>
              <a:gd name="connsiteY3" fmla="*/ 3444949 h 3444949"/>
              <a:gd name="connsiteX0" fmla="*/ 10694 w 1350438"/>
              <a:gd name="connsiteY0" fmla="*/ 0 h 3444949"/>
              <a:gd name="connsiteX1" fmla="*/ 61 w 1350438"/>
              <a:gd name="connsiteY1" fmla="*/ 1010093 h 3444949"/>
              <a:gd name="connsiteX2" fmla="*/ 1350396 w 1350438"/>
              <a:gd name="connsiteY2" fmla="*/ 1903228 h 3444949"/>
              <a:gd name="connsiteX3" fmla="*/ 1350396 w 1350438"/>
              <a:gd name="connsiteY3" fmla="*/ 3444949 h 3444949"/>
              <a:gd name="connsiteX0" fmla="*/ 10694 w 1361070"/>
              <a:gd name="connsiteY0" fmla="*/ 0 h 3444949"/>
              <a:gd name="connsiteX1" fmla="*/ 61 w 1361070"/>
              <a:gd name="connsiteY1" fmla="*/ 1010093 h 3444949"/>
              <a:gd name="connsiteX2" fmla="*/ 1361028 w 1361070"/>
              <a:gd name="connsiteY2" fmla="*/ 2371060 h 3444949"/>
              <a:gd name="connsiteX3" fmla="*/ 1350396 w 1361070"/>
              <a:gd name="connsiteY3" fmla="*/ 3444949 h 3444949"/>
              <a:gd name="connsiteX0" fmla="*/ 10694 w 1363004"/>
              <a:gd name="connsiteY0" fmla="*/ 0 h 3444949"/>
              <a:gd name="connsiteX1" fmla="*/ 61 w 1363004"/>
              <a:gd name="connsiteY1" fmla="*/ 1010093 h 3444949"/>
              <a:gd name="connsiteX2" fmla="*/ 1361028 w 1363004"/>
              <a:gd name="connsiteY2" fmla="*/ 2371060 h 3444949"/>
              <a:gd name="connsiteX3" fmla="*/ 1363004 w 1363004"/>
              <a:gd name="connsiteY3" fmla="*/ 3444949 h 3444949"/>
              <a:gd name="connsiteX0" fmla="*/ 4390 w 1363004"/>
              <a:gd name="connsiteY0" fmla="*/ 0 h 3478827"/>
              <a:gd name="connsiteX1" fmla="*/ 61 w 1363004"/>
              <a:gd name="connsiteY1" fmla="*/ 1043971 h 3478827"/>
              <a:gd name="connsiteX2" fmla="*/ 1361028 w 1363004"/>
              <a:gd name="connsiteY2" fmla="*/ 2404938 h 3478827"/>
              <a:gd name="connsiteX3" fmla="*/ 1363004 w 1363004"/>
              <a:gd name="connsiteY3" fmla="*/ 3478827 h 3478827"/>
              <a:gd name="connsiteX0" fmla="*/ 4390 w 1363004"/>
              <a:gd name="connsiteY0" fmla="*/ 0 h 3478827"/>
              <a:gd name="connsiteX1" fmla="*/ 61 w 1363004"/>
              <a:gd name="connsiteY1" fmla="*/ 1043971 h 3478827"/>
              <a:gd name="connsiteX2" fmla="*/ 1361028 w 1363004"/>
              <a:gd name="connsiteY2" fmla="*/ 2404938 h 3478827"/>
              <a:gd name="connsiteX3" fmla="*/ 1363004 w 1363004"/>
              <a:gd name="connsiteY3" fmla="*/ 3478827 h 3478827"/>
              <a:gd name="connsiteX0" fmla="*/ 187 w 1363004"/>
              <a:gd name="connsiteY0" fmla="*/ 0 h 3417850"/>
              <a:gd name="connsiteX1" fmla="*/ 61 w 1363004"/>
              <a:gd name="connsiteY1" fmla="*/ 982994 h 3417850"/>
              <a:gd name="connsiteX2" fmla="*/ 1361028 w 1363004"/>
              <a:gd name="connsiteY2" fmla="*/ 2343961 h 3417850"/>
              <a:gd name="connsiteX3" fmla="*/ 1363004 w 1363004"/>
              <a:gd name="connsiteY3" fmla="*/ 3417850 h 3417850"/>
              <a:gd name="connsiteX0" fmla="*/ 187 w 1363004"/>
              <a:gd name="connsiteY0" fmla="*/ 0 h 4944571"/>
              <a:gd name="connsiteX1" fmla="*/ 61 w 1363004"/>
              <a:gd name="connsiteY1" fmla="*/ 2509715 h 4944571"/>
              <a:gd name="connsiteX2" fmla="*/ 1361028 w 1363004"/>
              <a:gd name="connsiteY2" fmla="*/ 3870682 h 4944571"/>
              <a:gd name="connsiteX3" fmla="*/ 1363004 w 1363004"/>
              <a:gd name="connsiteY3" fmla="*/ 4944571 h 4944571"/>
              <a:gd name="connsiteX0" fmla="*/ 1 w 1362818"/>
              <a:gd name="connsiteY0" fmla="*/ 0 h 4944571"/>
              <a:gd name="connsiteX1" fmla="*/ 5365 w 1362818"/>
              <a:gd name="connsiteY1" fmla="*/ 1902142 h 4944571"/>
              <a:gd name="connsiteX2" fmla="*/ 1360842 w 1362818"/>
              <a:gd name="connsiteY2" fmla="*/ 3870682 h 4944571"/>
              <a:gd name="connsiteX3" fmla="*/ 1362818 w 1362818"/>
              <a:gd name="connsiteY3" fmla="*/ 4944571 h 4944571"/>
              <a:gd name="connsiteX0" fmla="*/ 1 w 1362818"/>
              <a:gd name="connsiteY0" fmla="*/ 0 h 4944571"/>
              <a:gd name="connsiteX1" fmla="*/ 5365 w 1362818"/>
              <a:gd name="connsiteY1" fmla="*/ 1902142 h 4944571"/>
              <a:gd name="connsiteX2" fmla="*/ 1360842 w 1362818"/>
              <a:gd name="connsiteY2" fmla="*/ 3870682 h 4944571"/>
              <a:gd name="connsiteX3" fmla="*/ 1362818 w 1362818"/>
              <a:gd name="connsiteY3" fmla="*/ 4944571 h 4944571"/>
              <a:gd name="connsiteX0" fmla="*/ 1 w 1362818"/>
              <a:gd name="connsiteY0" fmla="*/ 0 h 4944571"/>
              <a:gd name="connsiteX1" fmla="*/ 5365 w 1362818"/>
              <a:gd name="connsiteY1" fmla="*/ 1902142 h 4944571"/>
              <a:gd name="connsiteX2" fmla="*/ 1360842 w 1362818"/>
              <a:gd name="connsiteY2" fmla="*/ 3870682 h 4944571"/>
              <a:gd name="connsiteX3" fmla="*/ 1362818 w 1362818"/>
              <a:gd name="connsiteY3" fmla="*/ 4944571 h 4944571"/>
              <a:gd name="connsiteX0" fmla="*/ 1 w 1360972"/>
              <a:gd name="connsiteY0" fmla="*/ 0 h 8988074"/>
              <a:gd name="connsiteX1" fmla="*/ 5365 w 1360972"/>
              <a:gd name="connsiteY1" fmla="*/ 1902142 h 8988074"/>
              <a:gd name="connsiteX2" fmla="*/ 1360842 w 1360972"/>
              <a:gd name="connsiteY2" fmla="*/ 3870682 h 8988074"/>
              <a:gd name="connsiteX3" fmla="*/ 1360073 w 1360972"/>
              <a:gd name="connsiteY3" fmla="*/ 8988074 h 898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0972" h="8988074">
                <a:moveTo>
                  <a:pt x="1" y="0"/>
                </a:moveTo>
                <a:cubicBezTo>
                  <a:pt x="-41" y="327665"/>
                  <a:pt x="5407" y="1574477"/>
                  <a:pt x="5365" y="1902142"/>
                </a:cubicBezTo>
                <a:cubicBezTo>
                  <a:pt x="8457" y="3481112"/>
                  <a:pt x="1361467" y="2521144"/>
                  <a:pt x="1360842" y="3870682"/>
                </a:cubicBezTo>
                <a:cubicBezTo>
                  <a:pt x="1361501" y="4228645"/>
                  <a:pt x="1359414" y="8630111"/>
                  <a:pt x="1360073" y="8988074"/>
                </a:cubicBezTo>
              </a:path>
            </a:pathLst>
          </a:cu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4" name="Pfeil: Fünfeck 3">
            <a:extLst>
              <a:ext uri="{FF2B5EF4-FFF2-40B4-BE49-F238E27FC236}">
                <a16:creationId xmlns:a16="http://schemas.microsoft.com/office/drawing/2014/main" id="{583603FD-2FAF-AD14-89AB-BF72658FDA66}"/>
              </a:ext>
            </a:extLst>
          </p:cNvPr>
          <p:cNvSpPr/>
          <p:nvPr/>
        </p:nvSpPr>
        <p:spPr>
          <a:xfrm rot="16200000">
            <a:off x="7294846" y="4309645"/>
            <a:ext cx="1108012" cy="2344623"/>
          </a:xfrm>
          <a:prstGeom prst="homePlate">
            <a:avLst>
              <a:gd name="adj" fmla="val 3048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386B2AF8-4627-15A7-84E2-9FA0CF7ECAF6}"/>
              </a:ext>
            </a:extLst>
          </p:cNvPr>
          <p:cNvCxnSpPr>
            <a:cxnSpLocks/>
          </p:cNvCxnSpPr>
          <p:nvPr/>
        </p:nvCxnSpPr>
        <p:spPr>
          <a:xfrm>
            <a:off x="6298066" y="739219"/>
            <a:ext cx="0" cy="2736304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Oval 5">
            <a:extLst>
              <a:ext uri="{FF2B5EF4-FFF2-40B4-BE49-F238E27FC236}">
                <a16:creationId xmlns:a16="http://schemas.microsoft.com/office/drawing/2014/main" id="{89A53284-F6C0-C70E-DD5D-C87D5BAF1E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77909" y="310861"/>
            <a:ext cx="652956" cy="6512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r>
              <a:rPr lang="de-CH" altLang="de-DE" sz="2000" b="1" dirty="0">
                <a:latin typeface="Arial" charset="0"/>
              </a:rPr>
              <a:t>VB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1FF0CC03-465E-86F3-0ECC-00EF014160E0}"/>
              </a:ext>
            </a:extLst>
          </p:cNvPr>
          <p:cNvSpPr/>
          <p:nvPr/>
        </p:nvSpPr>
        <p:spPr>
          <a:xfrm>
            <a:off x="5715907" y="2673770"/>
            <a:ext cx="1175612" cy="3128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Wertanteil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C6B4CCEF-8D59-2C43-224D-712464785A9A}"/>
              </a:ext>
            </a:extLst>
          </p:cNvPr>
          <p:cNvCxnSpPr>
            <a:cxnSpLocks/>
          </p:cNvCxnSpPr>
          <p:nvPr/>
        </p:nvCxnSpPr>
        <p:spPr>
          <a:xfrm>
            <a:off x="9197048" y="2857907"/>
            <a:ext cx="0" cy="617616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776B5D34-91FF-33AE-3A4A-EAC7BC7FBFF7}"/>
              </a:ext>
            </a:extLst>
          </p:cNvPr>
          <p:cNvSpPr/>
          <p:nvPr/>
        </p:nvSpPr>
        <p:spPr>
          <a:xfrm>
            <a:off x="5759187" y="1423556"/>
            <a:ext cx="1123865" cy="3128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Verfügung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8DD5CC40-E7F5-F1A0-6BF3-20A248DC08B6}"/>
              </a:ext>
            </a:extLst>
          </p:cNvPr>
          <p:cNvCxnSpPr>
            <a:cxnSpLocks/>
          </p:cNvCxnSpPr>
          <p:nvPr/>
        </p:nvCxnSpPr>
        <p:spPr>
          <a:xfrm>
            <a:off x="9437523" y="811227"/>
            <a:ext cx="0" cy="2046680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Oval 5">
            <a:extLst>
              <a:ext uri="{FF2B5EF4-FFF2-40B4-BE49-F238E27FC236}">
                <a16:creationId xmlns:a16="http://schemas.microsoft.com/office/drawing/2014/main" id="{7FCA052B-5F97-0E05-D086-DE6E140E76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91100" y="339897"/>
            <a:ext cx="652956" cy="6512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de-CH" altLang="de-DE" b="1" dirty="0" err="1">
                <a:latin typeface="Arial" charset="0"/>
              </a:rPr>
              <a:t>VAg</a:t>
            </a:r>
            <a:endParaRPr lang="de-CH" altLang="de-DE" b="1" dirty="0">
              <a:latin typeface="Arial" charset="0"/>
            </a:endParaRP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97D1CA80-102E-C55F-BFAD-5AE21FA2C254}"/>
              </a:ext>
            </a:extLst>
          </p:cNvPr>
          <p:cNvSpPr/>
          <p:nvPr/>
        </p:nvSpPr>
        <p:spPr>
          <a:xfrm>
            <a:off x="8614029" y="2673770"/>
            <a:ext cx="1175612" cy="3128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Wertanteil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56730AAE-FCCE-9880-3229-7D10A10A08D6}"/>
              </a:ext>
            </a:extLst>
          </p:cNvPr>
          <p:cNvSpPr/>
          <p:nvPr/>
        </p:nvSpPr>
        <p:spPr>
          <a:xfrm>
            <a:off x="7375799" y="1252436"/>
            <a:ext cx="1146160" cy="3128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Verfügung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5EBBDCA8-8778-02B4-2E86-01803557FBDF}"/>
              </a:ext>
            </a:extLst>
          </p:cNvPr>
          <p:cNvSpPr/>
          <p:nvPr/>
        </p:nvSpPr>
        <p:spPr>
          <a:xfrm>
            <a:off x="6863365" y="5402788"/>
            <a:ext cx="1804274" cy="3128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>
                <a:solidFill>
                  <a:schemeClr val="tx1"/>
                </a:solidFill>
              </a:rPr>
              <a:t>Grundstück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5" name="Pfeil: nach links 24">
            <a:extLst>
              <a:ext uri="{FF2B5EF4-FFF2-40B4-BE49-F238E27FC236}">
                <a16:creationId xmlns:a16="http://schemas.microsoft.com/office/drawing/2014/main" id="{1D5E0CCE-505F-3DD2-932F-66E11C9C2F3B}"/>
              </a:ext>
            </a:extLst>
          </p:cNvPr>
          <p:cNvSpPr/>
          <p:nvPr/>
        </p:nvSpPr>
        <p:spPr>
          <a:xfrm>
            <a:off x="6950682" y="339897"/>
            <a:ext cx="1876328" cy="651208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Vorsorgeauftrag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4E1839C-15B7-7F74-044C-78159BD81F7F}"/>
              </a:ext>
            </a:extLst>
          </p:cNvPr>
          <p:cNvSpPr txBox="1"/>
          <p:nvPr/>
        </p:nvSpPr>
        <p:spPr>
          <a:xfrm>
            <a:off x="390408" y="333081"/>
            <a:ext cx="474027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Grundstückgeschäfte</a:t>
            </a:r>
            <a:b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mit Nahestehenden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Interessenkonflikt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Ehegatte = VB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Veräusserung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 an den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Ehegatten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Entlastung von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Hypothekenschuld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Veräusserung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 an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Nachkommen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9D69E5E-CAFC-A37B-20D5-8F2099C0467D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10" name="Gerade Verbindung 5">
            <a:extLst>
              <a:ext uri="{FF2B5EF4-FFF2-40B4-BE49-F238E27FC236}">
                <a16:creationId xmlns:a16="http://schemas.microsoft.com/office/drawing/2014/main" id="{9F1D5E1F-AD5E-5DE5-B657-9B7CA08E1309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6C60AA5F-2563-C9E6-9BF6-FAEE6A2A7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bgerundetes Rechteck 6">
            <a:extLst>
              <a:ext uri="{FF2B5EF4-FFF2-40B4-BE49-F238E27FC236}">
                <a16:creationId xmlns:a16="http://schemas.microsoft.com/office/drawing/2014/main" id="{6060E93A-C36F-29D2-EB24-270F477C30BE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76B8C1EC-83ED-684F-F29E-15456D70E9A9}"/>
              </a:ext>
            </a:extLst>
          </p:cNvPr>
          <p:cNvSpPr/>
          <p:nvPr/>
        </p:nvSpPr>
        <p:spPr>
          <a:xfrm>
            <a:off x="9772998" y="1267531"/>
            <a:ext cx="2435841" cy="4371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>
                <a:solidFill>
                  <a:schemeClr val="tx1"/>
                </a:solidFill>
              </a:rPr>
              <a:t>Vorsorgerecht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5C0FA5D-7B7F-70AA-432E-48C1D3D5CC62}"/>
              </a:ext>
            </a:extLst>
          </p:cNvPr>
          <p:cNvSpPr/>
          <p:nvPr/>
        </p:nvSpPr>
        <p:spPr>
          <a:xfrm>
            <a:off x="9780149" y="1943389"/>
            <a:ext cx="2435841" cy="4371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>
                <a:solidFill>
                  <a:schemeClr val="tx1"/>
                </a:solidFill>
              </a:rPr>
              <a:t>Güterrecht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7241118-ABFF-8372-7573-0C056EA9E630}"/>
              </a:ext>
            </a:extLst>
          </p:cNvPr>
          <p:cNvSpPr/>
          <p:nvPr/>
        </p:nvSpPr>
        <p:spPr>
          <a:xfrm>
            <a:off x="10244469" y="4046579"/>
            <a:ext cx="1957614" cy="4371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>
                <a:solidFill>
                  <a:schemeClr val="tx1"/>
                </a:solidFill>
              </a:rPr>
              <a:t>Sachenrecht</a:t>
            </a:r>
            <a:endParaRPr lang="de-DE" sz="2400" dirty="0">
              <a:solidFill>
                <a:schemeClr val="tx1"/>
              </a:solidFill>
            </a:endParaRP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09672A68-30E1-1D73-2A55-AC257BD7FA96}"/>
              </a:ext>
            </a:extLst>
          </p:cNvPr>
          <p:cNvCxnSpPr>
            <a:cxnSpLocks/>
          </p:cNvCxnSpPr>
          <p:nvPr/>
        </p:nvCxnSpPr>
        <p:spPr>
          <a:xfrm>
            <a:off x="8570746" y="3571890"/>
            <a:ext cx="0" cy="693288"/>
          </a:xfrm>
          <a:prstGeom prst="lin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D3F23C4E-9435-327A-ABD4-296C51A44EB5}"/>
              </a:ext>
            </a:extLst>
          </p:cNvPr>
          <p:cNvCxnSpPr>
            <a:cxnSpLocks/>
          </p:cNvCxnSpPr>
          <p:nvPr/>
        </p:nvCxnSpPr>
        <p:spPr>
          <a:xfrm>
            <a:off x="7233870" y="3597933"/>
            <a:ext cx="0" cy="693288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2D7B30CB-63D6-23EC-ECB8-733847AA0CF3}"/>
              </a:ext>
            </a:extLst>
          </p:cNvPr>
          <p:cNvSpPr/>
          <p:nvPr/>
        </p:nvSpPr>
        <p:spPr>
          <a:xfrm>
            <a:off x="5822238" y="3147038"/>
            <a:ext cx="3979929" cy="481120"/>
          </a:xfrm>
          <a:prstGeom prst="roundRect">
            <a:avLst>
              <a:gd name="adj" fmla="val 3597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Einfache Gesellschaft 530 ff. OR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87EEAA1E-8B7A-AF30-3A40-A5395FE48DA5}"/>
              </a:ext>
            </a:extLst>
          </p:cNvPr>
          <p:cNvSpPr/>
          <p:nvPr/>
        </p:nvSpPr>
        <p:spPr>
          <a:xfrm>
            <a:off x="6944160" y="4185032"/>
            <a:ext cx="1875416" cy="363944"/>
          </a:xfrm>
          <a:prstGeom prst="roundRect">
            <a:avLst>
              <a:gd name="adj" fmla="val 3597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tx1"/>
                </a:solidFill>
              </a:rPr>
              <a:t>Gesamteigentum</a:t>
            </a:r>
            <a:endParaRPr lang="de-DE" sz="1600" dirty="0">
              <a:solidFill>
                <a:schemeClr val="tx1"/>
              </a:solidFill>
            </a:endParaRPr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7F6F291-A0F6-1063-B16A-DE0F49BA2DE0}"/>
              </a:ext>
            </a:extLst>
          </p:cNvPr>
          <p:cNvGrpSpPr/>
          <p:nvPr/>
        </p:nvGrpSpPr>
        <p:grpSpPr>
          <a:xfrm>
            <a:off x="5274684" y="1878345"/>
            <a:ext cx="6917315" cy="1922808"/>
            <a:chOff x="5274685" y="1878345"/>
            <a:chExt cx="6516724" cy="1922808"/>
          </a:xfrm>
        </p:grpSpPr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54F9A87A-CABA-00E6-75F9-9EE3695842D8}"/>
                </a:ext>
              </a:extLst>
            </p:cNvPr>
            <p:cNvCxnSpPr/>
            <p:nvPr/>
          </p:nvCxnSpPr>
          <p:spPr>
            <a:xfrm>
              <a:off x="5294256" y="1878345"/>
              <a:ext cx="6497153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53EBFBA6-B33B-2F8E-218A-770E8E4AD820}"/>
                </a:ext>
              </a:extLst>
            </p:cNvPr>
            <p:cNvCxnSpPr/>
            <p:nvPr/>
          </p:nvCxnSpPr>
          <p:spPr>
            <a:xfrm>
              <a:off x="5274685" y="2523499"/>
              <a:ext cx="6497153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71ED6B1F-D120-A9D3-5E65-D358D91F8623}"/>
                </a:ext>
              </a:extLst>
            </p:cNvPr>
            <p:cNvCxnSpPr/>
            <p:nvPr/>
          </p:nvCxnSpPr>
          <p:spPr>
            <a:xfrm>
              <a:off x="5274685" y="3801153"/>
              <a:ext cx="6497153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A1CDA7AD-84B9-B348-120D-7C8583CA2BF2}"/>
              </a:ext>
            </a:extLst>
          </p:cNvPr>
          <p:cNvSpPr/>
          <p:nvPr/>
        </p:nvSpPr>
        <p:spPr>
          <a:xfrm>
            <a:off x="10150169" y="2734258"/>
            <a:ext cx="2051914" cy="8423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>
                <a:solidFill>
                  <a:schemeClr val="tx1"/>
                </a:solidFill>
              </a:rPr>
              <a:t>Gesellschafts-recht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5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F42B114-F349-C1C2-26F4-EBFF8BC64EAF}"/>
              </a:ext>
            </a:extLst>
          </p:cNvPr>
          <p:cNvSpPr txBox="1"/>
          <p:nvPr/>
        </p:nvSpPr>
        <p:spPr>
          <a:xfrm>
            <a:off x="731404" y="1340768"/>
            <a:ext cx="10729192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28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/>
              <a:t>Grundstückgeschäfte mit Nahestehenden</a:t>
            </a:r>
          </a:p>
          <a:p>
            <a:endParaRPr lang="de-DE" dirty="0"/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b="0" dirty="0"/>
              <a:t>Ein Nachkomme ist VB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b="0" dirty="0" err="1"/>
              <a:t>Veräusserung</a:t>
            </a:r>
            <a:r>
              <a:rPr lang="de-DE" b="0" dirty="0"/>
              <a:t> an / Begünstigung von Ehegatte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b="0" dirty="0" err="1"/>
              <a:t>Veräusserung</a:t>
            </a:r>
            <a:r>
              <a:rPr lang="de-DE" b="0" dirty="0"/>
              <a:t> an / Begünstigung von Nachkomme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5C656DD-3F47-6A66-3D33-7A3F9B87443D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4" name="Gerade Verbindung 5">
            <a:extLst>
              <a:ext uri="{FF2B5EF4-FFF2-40B4-BE49-F238E27FC236}">
                <a16:creationId xmlns:a16="http://schemas.microsoft.com/office/drawing/2014/main" id="{C2298EF4-D59C-6CA7-3D6A-4AC2AE6EC3C5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24C982D4-8588-5A88-BA9A-00BCC09BA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bgerundetes Rechteck 6">
            <a:extLst>
              <a:ext uri="{FF2B5EF4-FFF2-40B4-BE49-F238E27FC236}">
                <a16:creationId xmlns:a16="http://schemas.microsoft.com/office/drawing/2014/main" id="{3527986E-85D1-5CFA-5455-262A3CF5A83F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</p:spTree>
    <p:extLst>
      <p:ext uri="{BB962C8B-B14F-4D97-AF65-F5344CB8AC3E}">
        <p14:creationId xmlns:p14="http://schemas.microsoft.com/office/powerpoint/2010/main" val="23629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4A8D89A-A1F0-DBCC-73FF-FC3D6A24B6C7}"/>
              </a:ext>
            </a:extLst>
          </p:cNvPr>
          <p:cNvSpPr txBox="1"/>
          <p:nvPr/>
        </p:nvSpPr>
        <p:spPr>
          <a:xfrm>
            <a:off x="623392" y="2060848"/>
            <a:ext cx="11089232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de-CH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Vorsorgeauftrag</a:t>
            </a:r>
          </a:p>
          <a:p>
            <a:pPr>
              <a:spcAft>
                <a:spcPts val="1800"/>
              </a:spcAft>
              <a:defRPr/>
            </a:pPr>
            <a:r>
              <a:rPr lang="de-CH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Gestaltungsmittel im Zusammenhang </a:t>
            </a:r>
            <a:br>
              <a:rPr lang="de-CH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CH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mit Grundstücken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8F18CA9-BA4F-11EA-BF81-DF2C74D47C9B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5" name="Gerade Verbindung 5">
            <a:extLst>
              <a:ext uri="{FF2B5EF4-FFF2-40B4-BE49-F238E27FC236}">
                <a16:creationId xmlns:a16="http://schemas.microsoft.com/office/drawing/2014/main" id="{926D7657-E261-D5E9-0BEC-E0C94ACF4BB0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FE121F50-C31D-678E-0CE6-B13033693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A9F5A7CC-CBAF-9AEE-1911-DA51E4FD0E71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</p:spTree>
    <p:extLst>
      <p:ext uri="{BB962C8B-B14F-4D97-AF65-F5344CB8AC3E}">
        <p14:creationId xmlns:p14="http://schemas.microsoft.com/office/powerpoint/2010/main" val="267531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1B6A498-524B-B5C2-B3CD-A73145CA6517}"/>
              </a:ext>
            </a:extLst>
          </p:cNvPr>
          <p:cNvSpPr txBox="1"/>
          <p:nvPr/>
        </p:nvSpPr>
        <p:spPr>
          <a:xfrm>
            <a:off x="180273" y="2048077"/>
            <a:ext cx="4896544" cy="175432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ausserordentliche</a:t>
            </a: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Entscheidungs-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zuständigkeit</a:t>
            </a:r>
            <a:endParaRPr lang="de-D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DD5AF60-E4B1-FCBC-E50F-ABBDCDA60494}"/>
              </a:ext>
            </a:extLst>
          </p:cNvPr>
          <p:cNvSpPr txBox="1"/>
          <p:nvPr/>
        </p:nvSpPr>
        <p:spPr>
          <a:xfrm>
            <a:off x="7284385" y="2102435"/>
            <a:ext cx="4896544" cy="175432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ausserordentlich</a:t>
            </a: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bedeutender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Gegenstand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26B2174-EA81-997C-14EC-DA241016C1D1}"/>
              </a:ext>
            </a:extLst>
          </p:cNvPr>
          <p:cNvSpPr txBox="1"/>
          <p:nvPr/>
        </p:nvSpPr>
        <p:spPr>
          <a:xfrm>
            <a:off x="479376" y="908720"/>
            <a:ext cx="5014756" cy="70788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4000" b="1" dirty="0">
                <a:latin typeface="Verdana" panose="020B0604030504040204" pitchFamily="34" charset="0"/>
                <a:ea typeface="Verdana" panose="020B0604030504040204" pitchFamily="34" charset="0"/>
              </a:rPr>
              <a:t>Vorsorgeauftrag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CEAEB8E-2A4A-4B2E-D683-E0E75FA8BBF9}"/>
              </a:ext>
            </a:extLst>
          </p:cNvPr>
          <p:cNvSpPr txBox="1"/>
          <p:nvPr/>
        </p:nvSpPr>
        <p:spPr>
          <a:xfrm>
            <a:off x="7199126" y="900851"/>
            <a:ext cx="4536504" cy="70788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4000" b="1" dirty="0">
                <a:latin typeface="Verdana" panose="020B0604030504040204" pitchFamily="34" charset="0"/>
                <a:ea typeface="Verdana" panose="020B0604030504040204" pitchFamily="34" charset="0"/>
              </a:rPr>
              <a:t>Grundstücken</a:t>
            </a:r>
          </a:p>
        </p:txBody>
      </p:sp>
      <p:sp>
        <p:nvSpPr>
          <p:cNvPr id="7" name="Pfeil: nach links und rechts 6">
            <a:extLst>
              <a:ext uri="{FF2B5EF4-FFF2-40B4-BE49-F238E27FC236}">
                <a16:creationId xmlns:a16="http://schemas.microsoft.com/office/drawing/2014/main" id="{B93AF0DB-736E-A3ED-3EEA-AB733D81943C}"/>
              </a:ext>
            </a:extLst>
          </p:cNvPr>
          <p:cNvSpPr/>
          <p:nvPr/>
        </p:nvSpPr>
        <p:spPr>
          <a:xfrm>
            <a:off x="5310179" y="2048077"/>
            <a:ext cx="1891519" cy="822952"/>
          </a:xfrm>
          <a:prstGeom prst="left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805C0CD-0234-4983-68F4-E97C66074554}"/>
              </a:ext>
            </a:extLst>
          </p:cNvPr>
          <p:cNvSpPr txBox="1"/>
          <p:nvPr/>
        </p:nvSpPr>
        <p:spPr>
          <a:xfrm>
            <a:off x="5640862" y="962406"/>
            <a:ext cx="1560341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bei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B4BC6B6-1E98-ED5F-D288-DA842CA98AB6}"/>
              </a:ext>
            </a:extLst>
          </p:cNvPr>
          <p:cNvSpPr txBox="1"/>
          <p:nvPr/>
        </p:nvSpPr>
        <p:spPr>
          <a:xfrm>
            <a:off x="311579" y="4141268"/>
            <a:ext cx="4498513" cy="175432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formelle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und materielle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Schutznormen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4539F18-8CD6-890A-8010-63638B460DB1}"/>
              </a:ext>
            </a:extLst>
          </p:cNvPr>
          <p:cNvSpPr txBox="1"/>
          <p:nvPr/>
        </p:nvSpPr>
        <p:spPr>
          <a:xfrm>
            <a:off x="7536160" y="4141268"/>
            <a:ext cx="4498513" cy="175432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formelle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und materielle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Schutznormen</a:t>
            </a:r>
          </a:p>
        </p:txBody>
      </p:sp>
      <p:sp>
        <p:nvSpPr>
          <p:cNvPr id="11" name="Pfeil: nach links und rechts 10">
            <a:extLst>
              <a:ext uri="{FF2B5EF4-FFF2-40B4-BE49-F238E27FC236}">
                <a16:creationId xmlns:a16="http://schemas.microsoft.com/office/drawing/2014/main" id="{4A42A877-7327-ED66-7B77-1AE9C28C843A}"/>
              </a:ext>
            </a:extLst>
          </p:cNvPr>
          <p:cNvSpPr/>
          <p:nvPr/>
        </p:nvSpPr>
        <p:spPr>
          <a:xfrm>
            <a:off x="5106964" y="4461595"/>
            <a:ext cx="2019982" cy="822952"/>
          </a:xfrm>
          <a:prstGeom prst="left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3B4734C-2249-9E4E-879C-1651F6E532E4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12" name="Gerade Verbindung 5">
            <a:extLst>
              <a:ext uri="{FF2B5EF4-FFF2-40B4-BE49-F238E27FC236}">
                <a16:creationId xmlns:a16="http://schemas.microsoft.com/office/drawing/2014/main" id="{7D4C69B6-1A9B-1E38-015E-4A19D973F6B2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2382EABA-5C8A-EC83-A8C3-104441474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bgerundetes Rechteck 6">
            <a:extLst>
              <a:ext uri="{FF2B5EF4-FFF2-40B4-BE49-F238E27FC236}">
                <a16:creationId xmlns:a16="http://schemas.microsoft.com/office/drawing/2014/main" id="{8A78C0E7-3DCA-EB14-AB04-22445A769F4D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</p:spTree>
    <p:extLst>
      <p:ext uri="{BB962C8B-B14F-4D97-AF65-F5344CB8AC3E}">
        <p14:creationId xmlns:p14="http://schemas.microsoft.com/office/powerpoint/2010/main" val="183207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9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feil: nach links und rechts 10">
            <a:extLst>
              <a:ext uri="{FF2B5EF4-FFF2-40B4-BE49-F238E27FC236}">
                <a16:creationId xmlns:a16="http://schemas.microsoft.com/office/drawing/2014/main" id="{4A42A877-7327-ED66-7B77-1AE9C28C843A}"/>
              </a:ext>
            </a:extLst>
          </p:cNvPr>
          <p:cNvSpPr/>
          <p:nvPr/>
        </p:nvSpPr>
        <p:spPr>
          <a:xfrm>
            <a:off x="5409621" y="4562795"/>
            <a:ext cx="1824199" cy="822952"/>
          </a:xfrm>
          <a:prstGeom prst="leftRightArrow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8454C7F-C5DF-9F4F-FF65-D1BBCC4F02B7}"/>
              </a:ext>
            </a:extLst>
          </p:cNvPr>
          <p:cNvSpPr txBox="1"/>
          <p:nvPr/>
        </p:nvSpPr>
        <p:spPr>
          <a:xfrm>
            <a:off x="6914855" y="2154188"/>
            <a:ext cx="5014756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b="1" dirty="0">
                <a:latin typeface="Verdana" panose="020B0604030504040204" pitchFamily="34" charset="0"/>
                <a:ea typeface="Verdana" panose="020B0604030504040204" pitchFamily="34" charset="0"/>
              </a:rPr>
              <a:t>Vorsorgeauftrag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10AC35C-A9D8-CB23-18DF-B5679B9AD5D7}"/>
              </a:ext>
            </a:extLst>
          </p:cNvPr>
          <p:cNvSpPr txBox="1"/>
          <p:nvPr/>
        </p:nvSpPr>
        <p:spPr>
          <a:xfrm>
            <a:off x="6912088" y="3074366"/>
            <a:ext cx="4727848" cy="230832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ordentliche</a:t>
            </a:r>
            <a: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de-DE" sz="3600" b="1" dirty="0">
                <a:latin typeface="Verdana" panose="020B0604030504040204" pitchFamily="34" charset="0"/>
                <a:ea typeface="Verdana" panose="020B0604030504040204" pitchFamily="34" charset="0"/>
              </a:rPr>
              <a:t>selbst</a:t>
            </a: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bestimmte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Vertretungs-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Zuständigkeit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C38AE42-1AE1-35BA-E24D-4B0ADB8C12B4}"/>
              </a:ext>
            </a:extLst>
          </p:cNvPr>
          <p:cNvSpPr txBox="1"/>
          <p:nvPr/>
        </p:nvSpPr>
        <p:spPr>
          <a:xfrm>
            <a:off x="499193" y="3074369"/>
            <a:ext cx="5559229" cy="230832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ausserordentliche</a:t>
            </a:r>
            <a:b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de-DE" sz="3600" b="1" dirty="0">
                <a:latin typeface="Verdana" panose="020B0604030504040204" pitchFamily="34" charset="0"/>
                <a:ea typeface="Verdana" panose="020B0604030504040204" pitchFamily="34" charset="0"/>
              </a:rPr>
              <a:t>fremd</a:t>
            </a: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bestimmte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Vertretungs-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Zuständigkeit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24A2A4C-11CF-F2F8-4E6F-4D641CAA90F9}"/>
              </a:ext>
            </a:extLst>
          </p:cNvPr>
          <p:cNvSpPr txBox="1"/>
          <p:nvPr/>
        </p:nvSpPr>
        <p:spPr>
          <a:xfrm>
            <a:off x="826338" y="2119545"/>
            <a:ext cx="4425756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b="1" dirty="0" err="1">
                <a:latin typeface="Verdana" panose="020B0604030504040204" pitchFamily="34" charset="0"/>
                <a:ea typeface="Verdana" panose="020B0604030504040204" pitchFamily="34" charset="0"/>
              </a:rPr>
              <a:t>Verbeiständung</a:t>
            </a:r>
            <a:endParaRPr lang="de-DE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979527F-585B-9C92-8D1B-5242D96552D7}"/>
              </a:ext>
            </a:extLst>
          </p:cNvPr>
          <p:cNvSpPr txBox="1"/>
          <p:nvPr/>
        </p:nvSpPr>
        <p:spPr>
          <a:xfrm>
            <a:off x="2901909" y="83949"/>
            <a:ext cx="6839624" cy="175432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ausserordentliche</a:t>
            </a: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de-DE" sz="3600" b="1" dirty="0">
                <a:latin typeface="Verdana" panose="020B0604030504040204" pitchFamily="34" charset="0"/>
                <a:ea typeface="Verdana" panose="020B0604030504040204" pitchFamily="34" charset="0"/>
              </a:rPr>
              <a:t>fremd</a:t>
            </a: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-ausgeübte</a:t>
            </a:r>
            <a:b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Entscheidungszuständigkeit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D5A61B2-18AE-45B0-7E71-4173925A8FCD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4" name="Gerade Verbindung 5">
            <a:extLst>
              <a:ext uri="{FF2B5EF4-FFF2-40B4-BE49-F238E27FC236}">
                <a16:creationId xmlns:a16="http://schemas.microsoft.com/office/drawing/2014/main" id="{9DF37914-A51B-E506-2591-F9BE9E8359F9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86D88AD6-F654-5862-3181-1B8B0B734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DE1B6B79-B147-0644-92A3-D4E9F47F03DC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</p:spTree>
    <p:extLst>
      <p:ext uri="{BB962C8B-B14F-4D97-AF65-F5344CB8AC3E}">
        <p14:creationId xmlns:p14="http://schemas.microsoft.com/office/powerpoint/2010/main" val="60331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824A83EE-08ED-D840-E497-37FFABE84995}"/>
              </a:ext>
            </a:extLst>
          </p:cNvPr>
          <p:cNvCxnSpPr>
            <a:cxnSpLocks/>
          </p:cNvCxnSpPr>
          <p:nvPr/>
        </p:nvCxnSpPr>
        <p:spPr>
          <a:xfrm>
            <a:off x="6042771" y="1141221"/>
            <a:ext cx="18779" cy="576930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38454C7F-C5DF-9F4F-FF65-D1BBCC4F02B7}"/>
              </a:ext>
            </a:extLst>
          </p:cNvPr>
          <p:cNvSpPr txBox="1"/>
          <p:nvPr/>
        </p:nvSpPr>
        <p:spPr>
          <a:xfrm>
            <a:off x="5992629" y="1148675"/>
            <a:ext cx="5014756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Vorsorgeauftrag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10AC35C-A9D8-CB23-18DF-B5679B9AD5D7}"/>
              </a:ext>
            </a:extLst>
          </p:cNvPr>
          <p:cNvSpPr txBox="1"/>
          <p:nvPr/>
        </p:nvSpPr>
        <p:spPr>
          <a:xfrm>
            <a:off x="6234265" y="1714216"/>
            <a:ext cx="4727848" cy="138499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ordentliche</a:t>
            </a:r>
            <a:r>
              <a:rPr lang="de-DE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selbst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bestimmte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Zuständigkeit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C38AE42-1AE1-35BA-E24D-4B0ADB8C12B4}"/>
              </a:ext>
            </a:extLst>
          </p:cNvPr>
          <p:cNvSpPr txBox="1"/>
          <p:nvPr/>
        </p:nvSpPr>
        <p:spPr>
          <a:xfrm>
            <a:off x="433400" y="1750038"/>
            <a:ext cx="5559229" cy="138499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ausserordentliche</a:t>
            </a:r>
            <a:br>
              <a:rPr lang="de-DE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fremd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bestimmte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Zuständigkeit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24A2A4C-11CF-F2F8-4E6F-4D641CAA90F9}"/>
              </a:ext>
            </a:extLst>
          </p:cNvPr>
          <p:cNvSpPr txBox="1"/>
          <p:nvPr/>
        </p:nvSpPr>
        <p:spPr>
          <a:xfrm>
            <a:off x="1010100" y="1153568"/>
            <a:ext cx="4425756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 err="1">
                <a:latin typeface="Verdana" panose="020B0604030504040204" pitchFamily="34" charset="0"/>
                <a:ea typeface="Verdana" panose="020B0604030504040204" pitchFamily="34" charset="0"/>
              </a:rPr>
              <a:t>Verbeiständung</a:t>
            </a:r>
            <a:endParaRPr lang="de-DE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979527F-585B-9C92-8D1B-5242D96552D7}"/>
              </a:ext>
            </a:extLst>
          </p:cNvPr>
          <p:cNvSpPr txBox="1"/>
          <p:nvPr/>
        </p:nvSpPr>
        <p:spPr>
          <a:xfrm>
            <a:off x="1919536" y="-7933"/>
            <a:ext cx="8208912" cy="9541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ausserordentliche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fremd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-ausgeübte Zuständigkeit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9556275-EEDB-F3F6-27F7-6433F6B391BA}"/>
              </a:ext>
            </a:extLst>
          </p:cNvPr>
          <p:cNvSpPr txBox="1"/>
          <p:nvPr/>
        </p:nvSpPr>
        <p:spPr>
          <a:xfrm>
            <a:off x="-2101" y="3457241"/>
            <a:ext cx="4320393" cy="224676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Schutzzweck</a:t>
            </a:r>
            <a:br>
              <a:rPr lang="de-DE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Mündelsicherheit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Grundstückverfügung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erschwert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416 I Ziff. 4 ZGB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EDCB394-7BD8-D531-0373-B43A0D1D3C70}"/>
              </a:ext>
            </a:extLst>
          </p:cNvPr>
          <p:cNvSpPr txBox="1"/>
          <p:nvPr/>
        </p:nvSpPr>
        <p:spPr>
          <a:xfrm>
            <a:off x="4425994" y="3507785"/>
            <a:ext cx="3616541" cy="2246769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Schutzzweck</a:t>
            </a:r>
            <a:br>
              <a:rPr lang="de-DE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Mündelsicherheit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Grundstück-verfügung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erschwert?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7A06749-0366-9183-4BB2-E76C7F45EE12}"/>
              </a:ext>
            </a:extLst>
          </p:cNvPr>
          <p:cNvSpPr txBox="1"/>
          <p:nvPr/>
        </p:nvSpPr>
        <p:spPr>
          <a:xfrm>
            <a:off x="8110123" y="3358124"/>
            <a:ext cx="4248472" cy="267765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Kontinuität</a:t>
            </a:r>
            <a:br>
              <a:rPr lang="de-DE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gleiche Geschäfte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wie früher?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freie Gestaltung</a:t>
            </a:r>
            <a:br>
              <a:rPr lang="de-DE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inklusive Grund-stücke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5448A06B-5A61-03CB-AB55-B44700F4EADD}"/>
              </a:ext>
            </a:extLst>
          </p:cNvPr>
          <p:cNvSpPr/>
          <p:nvPr/>
        </p:nvSpPr>
        <p:spPr>
          <a:xfrm>
            <a:off x="8225208" y="3128231"/>
            <a:ext cx="4133379" cy="3090867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BDFF2AF-7C5F-A9F6-51EF-97B2C0502ABE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9" name="Gerade Verbindung 5">
            <a:extLst>
              <a:ext uri="{FF2B5EF4-FFF2-40B4-BE49-F238E27FC236}">
                <a16:creationId xmlns:a16="http://schemas.microsoft.com/office/drawing/2014/main" id="{976C8DC1-A8E5-5325-C033-094D240FBFEE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5035115D-28F5-D440-5D79-C127C0A20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bgerundetes Rechteck 6">
            <a:extLst>
              <a:ext uri="{FF2B5EF4-FFF2-40B4-BE49-F238E27FC236}">
                <a16:creationId xmlns:a16="http://schemas.microsoft.com/office/drawing/2014/main" id="{DF42D9AE-F3D0-E7F3-0DA6-E2157BCE082E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</p:spTree>
    <p:extLst>
      <p:ext uri="{BB962C8B-B14F-4D97-AF65-F5344CB8AC3E}">
        <p14:creationId xmlns:p14="http://schemas.microsoft.com/office/powerpoint/2010/main" val="353871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38454C7F-C5DF-9F4F-FF65-D1BBCC4F02B7}"/>
              </a:ext>
            </a:extLst>
          </p:cNvPr>
          <p:cNvSpPr txBox="1"/>
          <p:nvPr/>
        </p:nvSpPr>
        <p:spPr>
          <a:xfrm>
            <a:off x="3215680" y="143845"/>
            <a:ext cx="6125199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b="1" dirty="0">
                <a:latin typeface="Verdana" panose="020B0604030504040204" pitchFamily="34" charset="0"/>
                <a:ea typeface="Verdana" panose="020B0604030504040204" pitchFamily="34" charset="0"/>
              </a:rPr>
              <a:t>Rechtsgeschäfte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C38AE42-1AE1-35BA-E24D-4B0ADB8C12B4}"/>
              </a:ext>
            </a:extLst>
          </p:cNvPr>
          <p:cNvSpPr txBox="1"/>
          <p:nvPr/>
        </p:nvSpPr>
        <p:spPr>
          <a:xfrm>
            <a:off x="7800989" y="1837309"/>
            <a:ext cx="4065801" cy="9541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ordentlicher</a:t>
            </a:r>
            <a:br>
              <a:rPr lang="de-DE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Gegenstand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3500874-237C-ECBB-C5C3-22076D2A4F4D}"/>
              </a:ext>
            </a:extLst>
          </p:cNvPr>
          <p:cNvSpPr txBox="1"/>
          <p:nvPr/>
        </p:nvSpPr>
        <p:spPr>
          <a:xfrm>
            <a:off x="7712576" y="3068960"/>
            <a:ext cx="4233318" cy="224676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Formfreie</a:t>
            </a:r>
            <a:br>
              <a:rPr lang="de-DE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Verfügbarkeit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einschliesslich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Vertretungs-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freundlichkeit</a:t>
            </a:r>
            <a:endParaRPr lang="de-DE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502E9A6-7D70-DBDE-AE91-63CB500FBF48}"/>
              </a:ext>
            </a:extLst>
          </p:cNvPr>
          <p:cNvSpPr txBox="1"/>
          <p:nvPr/>
        </p:nvSpPr>
        <p:spPr>
          <a:xfrm>
            <a:off x="-14220" y="3007530"/>
            <a:ext cx="6432204" cy="267765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Formstrenge</a:t>
            </a:r>
            <a:br>
              <a:rPr lang="de-DE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öffentliche Urkunde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formalisiertes Publizitätsregime</a:t>
            </a:r>
          </a:p>
          <a:p>
            <a:pPr algn="ctr"/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Spezialvollmacht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Art. 396 III OR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C81D3F9A-933B-C7E4-D0CB-0EF48B7A6734}"/>
              </a:ext>
            </a:extLst>
          </p:cNvPr>
          <p:cNvCxnSpPr>
            <a:cxnSpLocks/>
          </p:cNvCxnSpPr>
          <p:nvPr/>
        </p:nvCxnSpPr>
        <p:spPr>
          <a:xfrm>
            <a:off x="7104112" y="1158658"/>
            <a:ext cx="0" cy="569934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0831B46F-D7D3-6CFB-75A4-3B0B1C267B1E}"/>
              </a:ext>
            </a:extLst>
          </p:cNvPr>
          <p:cNvSpPr txBox="1"/>
          <p:nvPr/>
        </p:nvSpPr>
        <p:spPr>
          <a:xfrm>
            <a:off x="1009599" y="1827346"/>
            <a:ext cx="4561392" cy="9541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ausserordentlicher</a:t>
            </a: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Gegenstand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50C56B7-EA0B-4EC8-A778-3913988307C4}"/>
              </a:ext>
            </a:extLst>
          </p:cNvPr>
          <p:cNvSpPr/>
          <p:nvPr/>
        </p:nvSpPr>
        <p:spPr>
          <a:xfrm>
            <a:off x="1147247" y="4421658"/>
            <a:ext cx="3960440" cy="15395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6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4DFCFBA-4338-C2F8-367A-442DBF56BF10}"/>
              </a:ext>
            </a:extLst>
          </p:cNvPr>
          <p:cNvSpPr txBox="1"/>
          <p:nvPr/>
        </p:nvSpPr>
        <p:spPr>
          <a:xfrm>
            <a:off x="998245" y="1158658"/>
            <a:ext cx="4430370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3600" b="1" dirty="0">
                <a:latin typeface="Verdana" panose="020B0604030504040204" pitchFamily="34" charset="0"/>
                <a:ea typeface="Verdana" panose="020B0604030504040204" pitchFamily="34" charset="0"/>
              </a:rPr>
              <a:t>Grundstück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1179AB6-30EF-1612-7EE7-0DDC7FF4509B}"/>
              </a:ext>
            </a:extLst>
          </p:cNvPr>
          <p:cNvSpPr txBox="1"/>
          <p:nvPr/>
        </p:nvSpPr>
        <p:spPr>
          <a:xfrm>
            <a:off x="7618705" y="908414"/>
            <a:ext cx="4430370" cy="9541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Sonstige Vermögenswerte</a:t>
            </a:r>
          </a:p>
        </p:txBody>
      </p:sp>
      <p:sp>
        <p:nvSpPr>
          <p:cNvPr id="10" name="Pfeil: nach links und rechts 9">
            <a:extLst>
              <a:ext uri="{FF2B5EF4-FFF2-40B4-BE49-F238E27FC236}">
                <a16:creationId xmlns:a16="http://schemas.microsoft.com/office/drawing/2014/main" id="{F9C86628-486F-541F-5C82-E4EF5D6BD179}"/>
              </a:ext>
            </a:extLst>
          </p:cNvPr>
          <p:cNvSpPr/>
          <p:nvPr/>
        </p:nvSpPr>
        <p:spPr>
          <a:xfrm>
            <a:off x="5793815" y="4509916"/>
            <a:ext cx="2232248" cy="822952"/>
          </a:xfrm>
          <a:prstGeom prst="leftRightArrow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DDC87A0-1D6F-1465-7EE7-2856CE1A571C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11" name="Gerade Verbindung 5">
            <a:extLst>
              <a:ext uri="{FF2B5EF4-FFF2-40B4-BE49-F238E27FC236}">
                <a16:creationId xmlns:a16="http://schemas.microsoft.com/office/drawing/2014/main" id="{A0EC30EC-78E5-10FC-B555-3E8FB7036669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D20D30BE-F45C-189D-865D-9881D4DD3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bgerundetes Rechteck 6">
            <a:extLst>
              <a:ext uri="{FF2B5EF4-FFF2-40B4-BE49-F238E27FC236}">
                <a16:creationId xmlns:a16="http://schemas.microsoft.com/office/drawing/2014/main" id="{30761E1B-B487-D288-5AD6-6DE1BE206276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</p:spTree>
    <p:extLst>
      <p:ext uri="{BB962C8B-B14F-4D97-AF65-F5344CB8AC3E}">
        <p14:creationId xmlns:p14="http://schemas.microsoft.com/office/powerpoint/2010/main" val="48732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38454C7F-C5DF-9F4F-FF65-D1BBCC4F02B7}"/>
              </a:ext>
            </a:extLst>
          </p:cNvPr>
          <p:cNvSpPr txBox="1"/>
          <p:nvPr/>
        </p:nvSpPr>
        <p:spPr>
          <a:xfrm>
            <a:off x="6415922" y="1188724"/>
            <a:ext cx="2490112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400" b="1" dirty="0">
                <a:latin typeface="Verdana" panose="020B0604030504040204" pitchFamily="34" charset="0"/>
                <a:ea typeface="Verdana" panose="020B0604030504040204" pitchFamily="34" charset="0"/>
              </a:rPr>
              <a:t>Grundstück-</a:t>
            </a:r>
            <a:br>
              <a:rPr lang="de-DE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400" b="1" dirty="0" err="1">
                <a:latin typeface="Verdana" panose="020B0604030504040204" pitchFamily="34" charset="0"/>
                <a:ea typeface="Verdana" panose="020B0604030504040204" pitchFamily="34" charset="0"/>
              </a:rPr>
              <a:t>geschäft</a:t>
            </a:r>
            <a:endParaRPr lang="de-D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C38AE42-1AE1-35BA-E24D-4B0ADB8C12B4}"/>
              </a:ext>
            </a:extLst>
          </p:cNvPr>
          <p:cNvSpPr txBox="1"/>
          <p:nvPr/>
        </p:nvSpPr>
        <p:spPr>
          <a:xfrm>
            <a:off x="9538133" y="2658497"/>
            <a:ext cx="2439481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ordentlicher</a:t>
            </a:r>
            <a:br>
              <a:rPr lang="de-DE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de-DE" sz="1600" b="1" dirty="0">
                <a:latin typeface="Verdana" panose="020B0604030504040204" pitchFamily="34" charset="0"/>
                <a:ea typeface="Verdana" panose="020B0604030504040204" pitchFamily="34" charset="0"/>
              </a:rPr>
              <a:t>üblich</a:t>
            </a: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 wichtiger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Gegenstand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24A2A4C-11CF-F2F8-4E6F-4D641CAA90F9}"/>
              </a:ext>
            </a:extLst>
          </p:cNvPr>
          <p:cNvSpPr txBox="1"/>
          <p:nvPr/>
        </p:nvSpPr>
        <p:spPr>
          <a:xfrm>
            <a:off x="9419298" y="1377056"/>
            <a:ext cx="2655454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Im Vergleich zu </a:t>
            </a:r>
            <a:r>
              <a:rPr lang="de-DE" sz="1600" b="1" dirty="0">
                <a:latin typeface="Verdana" panose="020B0604030504040204" pitchFamily="34" charset="0"/>
                <a:ea typeface="Verdana" panose="020B0604030504040204" pitchFamily="34" charset="0"/>
              </a:rPr>
              <a:t>anderen Geschäften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3500874-237C-ECBB-C5C3-22076D2A4F4D}"/>
              </a:ext>
            </a:extLst>
          </p:cNvPr>
          <p:cNvSpPr txBox="1"/>
          <p:nvPr/>
        </p:nvSpPr>
        <p:spPr>
          <a:xfrm>
            <a:off x="9517004" y="4236978"/>
            <a:ext cx="2539991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Formfreie</a:t>
            </a:r>
            <a:br>
              <a:rPr lang="de-DE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Verfügbarkeit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einschliesslich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Vertretungs-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freundlichkeit</a:t>
            </a:r>
            <a:endParaRPr lang="de-DE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D271222-D3B1-9F93-934E-85A6E956CA2D}"/>
              </a:ext>
            </a:extLst>
          </p:cNvPr>
          <p:cNvSpPr txBox="1"/>
          <p:nvPr/>
        </p:nvSpPr>
        <p:spPr>
          <a:xfrm>
            <a:off x="6673932" y="4233245"/>
            <a:ext cx="2169925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Vertretungs-</a:t>
            </a:r>
            <a:br>
              <a:rPr lang="de-DE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zurückhaltung</a:t>
            </a:r>
            <a:br>
              <a:rPr lang="de-DE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Spezialvollmacht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b="1" dirty="0">
                <a:latin typeface="Verdana" panose="020B0604030504040204" pitchFamily="34" charset="0"/>
                <a:ea typeface="Verdana" panose="020B0604030504040204" pitchFamily="34" charset="0"/>
              </a:rPr>
              <a:t>Art. 396 III OR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C81D3F9A-933B-C7E4-D0CB-0EF48B7A6734}"/>
              </a:ext>
            </a:extLst>
          </p:cNvPr>
          <p:cNvCxnSpPr>
            <a:cxnSpLocks/>
          </p:cNvCxnSpPr>
          <p:nvPr/>
        </p:nvCxnSpPr>
        <p:spPr>
          <a:xfrm>
            <a:off x="9401541" y="1377056"/>
            <a:ext cx="0" cy="500427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0831B46F-D7D3-6CFB-75A4-3B0B1C267B1E}"/>
              </a:ext>
            </a:extLst>
          </p:cNvPr>
          <p:cNvSpPr txBox="1"/>
          <p:nvPr/>
        </p:nvSpPr>
        <p:spPr>
          <a:xfrm>
            <a:off x="6356900" y="2427165"/>
            <a:ext cx="2937927" cy="10156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0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ausserordentlich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bedeutender</a:t>
            </a:r>
            <a:b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Gegenstand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50C56B7-EA0B-4EC8-A778-3913988307C4}"/>
              </a:ext>
            </a:extLst>
          </p:cNvPr>
          <p:cNvSpPr/>
          <p:nvPr/>
        </p:nvSpPr>
        <p:spPr>
          <a:xfrm>
            <a:off x="6415923" y="3913894"/>
            <a:ext cx="2534710" cy="18578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B351ECA-7F3F-896A-84D9-C4CDEC9F0DEE}"/>
              </a:ext>
            </a:extLst>
          </p:cNvPr>
          <p:cNvSpPr txBox="1"/>
          <p:nvPr/>
        </p:nvSpPr>
        <p:spPr>
          <a:xfrm>
            <a:off x="3225732" y="1193045"/>
            <a:ext cx="2739211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400" b="1" dirty="0">
                <a:latin typeface="Verdana" panose="020B0604030504040204" pitchFamily="34" charset="0"/>
                <a:ea typeface="Verdana" panose="020B0604030504040204" pitchFamily="34" charset="0"/>
              </a:rPr>
              <a:t>Vorsorge-auftrag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2EFE3-F8F8-2510-E0E1-B8499EB738EB}"/>
              </a:ext>
            </a:extLst>
          </p:cNvPr>
          <p:cNvSpPr txBox="1"/>
          <p:nvPr/>
        </p:nvSpPr>
        <p:spPr>
          <a:xfrm>
            <a:off x="3160531" y="2318976"/>
            <a:ext cx="2582493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ordentliche</a:t>
            </a:r>
            <a:r>
              <a:rPr lang="de-DE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selbst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 bestimmte</a:t>
            </a:r>
            <a:b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Vertretungs-</a:t>
            </a:r>
            <a:b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Zuständigkeit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4105A61-1CF7-17C7-2E3C-C9CC7AFBD0C2}"/>
              </a:ext>
            </a:extLst>
          </p:cNvPr>
          <p:cNvSpPr txBox="1"/>
          <p:nvPr/>
        </p:nvSpPr>
        <p:spPr>
          <a:xfrm>
            <a:off x="52591" y="2315039"/>
            <a:ext cx="2417482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1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ausserordentliche</a:t>
            </a:r>
            <a:br>
              <a:rPr lang="de-DE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de-DE" sz="1600" b="1" dirty="0">
                <a:latin typeface="Verdana" panose="020B0604030504040204" pitchFamily="34" charset="0"/>
                <a:ea typeface="Verdana" panose="020B0604030504040204" pitchFamily="34" charset="0"/>
              </a:rPr>
              <a:t>fremd</a:t>
            </a: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 bestimmte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Vertretungs-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Zuständigkeit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554FA68-A3EF-C22E-454E-3F85103339F6}"/>
              </a:ext>
            </a:extLst>
          </p:cNvPr>
          <p:cNvSpPr txBox="1"/>
          <p:nvPr/>
        </p:nvSpPr>
        <p:spPr>
          <a:xfrm>
            <a:off x="-32564" y="1217070"/>
            <a:ext cx="2417482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Im Vergleich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zur </a:t>
            </a:r>
            <a:r>
              <a:rPr lang="de-DE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Verbeiständung</a:t>
            </a:r>
            <a:endParaRPr lang="de-DE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DCCF03D-96A1-15F3-C56B-7DC224909FFC}"/>
              </a:ext>
            </a:extLst>
          </p:cNvPr>
          <p:cNvSpPr txBox="1"/>
          <p:nvPr/>
        </p:nvSpPr>
        <p:spPr>
          <a:xfrm>
            <a:off x="31081" y="3937350"/>
            <a:ext cx="2438992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Schutzzweck</a:t>
            </a:r>
            <a:br>
              <a:rPr lang="de-DE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Mündelsicherheit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Grundstückverfügung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erschwert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b="1" dirty="0">
                <a:latin typeface="Verdana" panose="020B0604030504040204" pitchFamily="34" charset="0"/>
                <a:ea typeface="Verdana" panose="020B0604030504040204" pitchFamily="34" charset="0"/>
              </a:rPr>
              <a:t>416 I Ziff. 4 ZGB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71F6EED-95FC-0450-01A0-F00E725CB721}"/>
              </a:ext>
            </a:extLst>
          </p:cNvPr>
          <p:cNvSpPr txBox="1"/>
          <p:nvPr/>
        </p:nvSpPr>
        <p:spPr>
          <a:xfrm>
            <a:off x="3216277" y="3945694"/>
            <a:ext cx="2320644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Kontinuität</a:t>
            </a:r>
            <a:br>
              <a:rPr lang="de-DE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gleiche Geschäfte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  <a:t>wie früher?</a:t>
            </a:r>
            <a:br>
              <a:rPr lang="de-DE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freie Gestaltung</a:t>
            </a:r>
            <a:b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600" b="1" dirty="0">
                <a:latin typeface="Verdana" panose="020B0604030504040204" pitchFamily="34" charset="0"/>
                <a:ea typeface="Verdana" panose="020B0604030504040204" pitchFamily="34" charset="0"/>
              </a:rPr>
              <a:t>inklusive Grund-stücke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B933E19C-5468-E1A6-4C47-A68368B03D07}"/>
              </a:ext>
            </a:extLst>
          </p:cNvPr>
          <p:cNvSpPr/>
          <p:nvPr/>
        </p:nvSpPr>
        <p:spPr>
          <a:xfrm>
            <a:off x="3137645" y="3842950"/>
            <a:ext cx="2445086" cy="1857807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BA064E1C-68E6-7DBF-001C-897FF41ABE49}"/>
              </a:ext>
            </a:extLst>
          </p:cNvPr>
          <p:cNvCxnSpPr>
            <a:cxnSpLocks/>
          </p:cNvCxnSpPr>
          <p:nvPr/>
        </p:nvCxnSpPr>
        <p:spPr>
          <a:xfrm>
            <a:off x="2855640" y="1311483"/>
            <a:ext cx="0" cy="500427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A65B05B8-B6B9-D065-726B-1D5816E1B347}"/>
              </a:ext>
            </a:extLst>
          </p:cNvPr>
          <p:cNvSpPr txBox="1"/>
          <p:nvPr/>
        </p:nvSpPr>
        <p:spPr>
          <a:xfrm>
            <a:off x="232374" y="12502"/>
            <a:ext cx="5986715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ausserordentliche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de-DE" sz="2400" b="1" dirty="0">
                <a:latin typeface="Verdana" panose="020B0604030504040204" pitchFamily="34" charset="0"/>
                <a:ea typeface="Verdana" panose="020B0604030504040204" pitchFamily="34" charset="0"/>
              </a:rPr>
              <a:t>fremd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-ausgeübte Zuständigkeit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FA28984-F240-349D-4C69-F484A67CF961}"/>
              </a:ext>
            </a:extLst>
          </p:cNvPr>
          <p:cNvSpPr txBox="1"/>
          <p:nvPr/>
        </p:nvSpPr>
        <p:spPr>
          <a:xfrm>
            <a:off x="6069588" y="92332"/>
            <a:ext cx="6125199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de-DE" sz="2400" b="1" dirty="0">
                <a:latin typeface="Verdana" panose="020B0604030504040204" pitchFamily="34" charset="0"/>
                <a:ea typeface="Verdana" panose="020B0604030504040204" pitchFamily="34" charset="0"/>
              </a:rPr>
              <a:t>Rechtsgeschäfte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D8BB5CF-62F3-5175-95B5-EFB0C5C6031C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18" name="Gerade Verbindung 5">
            <a:extLst>
              <a:ext uri="{FF2B5EF4-FFF2-40B4-BE49-F238E27FC236}">
                <a16:creationId xmlns:a16="http://schemas.microsoft.com/office/drawing/2014/main" id="{5BCBF580-A20F-F71E-C05F-5ED494B87560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671C7E16-B2A1-0EDF-2462-0528DD548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Abgerundetes Rechteck 6">
            <a:extLst>
              <a:ext uri="{FF2B5EF4-FFF2-40B4-BE49-F238E27FC236}">
                <a16:creationId xmlns:a16="http://schemas.microsoft.com/office/drawing/2014/main" id="{A83FC563-9DCF-6ADD-99FB-766621213883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</p:spTree>
    <p:extLst>
      <p:ext uri="{BB962C8B-B14F-4D97-AF65-F5344CB8AC3E}">
        <p14:creationId xmlns:p14="http://schemas.microsoft.com/office/powerpoint/2010/main" val="302635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8AE9DE3-4A4A-34BC-E894-74DB5DFD34BE}"/>
              </a:ext>
            </a:extLst>
          </p:cNvPr>
          <p:cNvSpPr txBox="1"/>
          <p:nvPr/>
        </p:nvSpPr>
        <p:spPr>
          <a:xfrm>
            <a:off x="479376" y="980728"/>
            <a:ext cx="1123324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Abgrenzung / Parallelen zu anderen Vertretungsverhältnissen</a:t>
            </a:r>
          </a:p>
          <a:p>
            <a:pPr>
              <a:spcAft>
                <a:spcPts val="1800"/>
              </a:spcAft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Mit Relevanz für Grundstückbelange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Auftragsrechtliche Vertretung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Art.  396 Abs. 3 OR.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Ehe- und güterrechtliche Vertretung </a:t>
            </a:r>
            <a:b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Art. 166/169 ZGB; Art. 228 I ZGB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Art. 374 ff. ZGB „Vorsorgeauftrag light“ / Art. 416 Abs. 1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9DDCE76-2AC9-5425-6ACA-78F5A4E7932E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4" name="Gerade Verbindung 5">
            <a:extLst>
              <a:ext uri="{FF2B5EF4-FFF2-40B4-BE49-F238E27FC236}">
                <a16:creationId xmlns:a16="http://schemas.microsoft.com/office/drawing/2014/main" id="{5289991F-6672-8138-CDA2-DB884AD1C298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77B5E732-6A6F-BF28-12C5-705C188CC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bgerundetes Rechteck 6">
            <a:extLst>
              <a:ext uri="{FF2B5EF4-FFF2-40B4-BE49-F238E27FC236}">
                <a16:creationId xmlns:a16="http://schemas.microsoft.com/office/drawing/2014/main" id="{FF2D94A7-1EA4-24C5-1F2B-92F2AE09EE48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</p:spTree>
    <p:extLst>
      <p:ext uri="{BB962C8B-B14F-4D97-AF65-F5344CB8AC3E}">
        <p14:creationId xmlns:p14="http://schemas.microsoft.com/office/powerpoint/2010/main" val="286731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A6F8914-2B70-3A38-6F45-F113A1176E2B}"/>
              </a:ext>
            </a:extLst>
          </p:cNvPr>
          <p:cNvSpPr txBox="1"/>
          <p:nvPr/>
        </p:nvSpPr>
        <p:spPr>
          <a:xfrm>
            <a:off x="1487488" y="1052736"/>
            <a:ext cx="9001000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dirty="0">
                <a:latin typeface="Verdana" panose="020B0604030504040204" pitchFamily="34" charset="0"/>
                <a:ea typeface="Verdana" panose="020B0604030504040204" pitchFamily="34" charset="0"/>
              </a:rPr>
              <a:t>Inhalt der Grundstückgeschäfte</a:t>
            </a:r>
          </a:p>
          <a:p>
            <a:endParaRPr lang="de-DE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Umfang der Vertretungskompetenz</a:t>
            </a:r>
          </a:p>
          <a:p>
            <a:endParaRPr lang="de-D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Vermögenserhaltung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Weiter gehende Geschäfte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Abdeckung durch den Vorsorgeauftrag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latin typeface="Verdana" panose="020B0604030504040204" pitchFamily="34" charset="0"/>
                <a:ea typeface="Verdana" panose="020B0604030504040204" pitchFamily="34" charset="0"/>
              </a:rPr>
              <a:t>Interner Auftrag, externe Vollmacht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8C5451E-C513-26BD-80BF-5DE07442A4A9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5" name="Gerade Verbindung 5">
            <a:extLst>
              <a:ext uri="{FF2B5EF4-FFF2-40B4-BE49-F238E27FC236}">
                <a16:creationId xmlns:a16="http://schemas.microsoft.com/office/drawing/2014/main" id="{3ECAEDCB-3374-5C13-1148-BC57D568BC98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29597E4A-776E-C377-EBFC-F51E15162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F570FDF5-15C3-61BA-080A-6A7CC759AB44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</p:spTree>
    <p:extLst>
      <p:ext uri="{BB962C8B-B14F-4D97-AF65-F5344CB8AC3E}">
        <p14:creationId xmlns:p14="http://schemas.microsoft.com/office/powerpoint/2010/main" val="335212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F42B114-F349-C1C2-26F4-EBFF8BC64EAF}"/>
              </a:ext>
            </a:extLst>
          </p:cNvPr>
          <p:cNvSpPr txBox="1"/>
          <p:nvPr/>
        </p:nvSpPr>
        <p:spPr>
          <a:xfrm>
            <a:off x="731404" y="1340768"/>
            <a:ext cx="1072919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28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/>
              <a:t>Inhalt der Grundstückgeschäfte </a:t>
            </a:r>
          </a:p>
          <a:p>
            <a:endParaRPr lang="de-DE" dirty="0"/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b="0" dirty="0"/>
              <a:t>Verpflichtungs- und Verfügungsgeschäfte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b="0" dirty="0" err="1"/>
              <a:t>Veräusserung</a:t>
            </a:r>
            <a:r>
              <a:rPr lang="de-DE" b="0" dirty="0"/>
              <a:t> und Erwerb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b="0" dirty="0"/>
              <a:t>Beschränkte dingliche Rechte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b="0" dirty="0"/>
              <a:t>Begründung von Stockwerkeigentum etc.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b="0" dirty="0"/>
              <a:t>Grundstückgeschäfte von Todes wegen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5C656DD-3F47-6A66-3D33-7A3F9B87443D}"/>
              </a:ext>
            </a:extLst>
          </p:cNvPr>
          <p:cNvSpPr txBox="1"/>
          <p:nvPr/>
        </p:nvSpPr>
        <p:spPr>
          <a:xfrm>
            <a:off x="7464152" y="6371908"/>
            <a:ext cx="4572508" cy="38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CH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SSN-Weiterbildung vom 25. 8. 2023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4" name="Gerade Verbindung 5">
            <a:extLst>
              <a:ext uri="{FF2B5EF4-FFF2-40B4-BE49-F238E27FC236}">
                <a16:creationId xmlns:a16="http://schemas.microsoft.com/office/drawing/2014/main" id="{C2298EF4-D59C-6CA7-3D6A-4AC2AE6EC3C5}"/>
              </a:ext>
            </a:extLst>
          </p:cNvPr>
          <p:cNvCxnSpPr>
            <a:cxnSpLocks/>
          </p:cNvCxnSpPr>
          <p:nvPr/>
        </p:nvCxnSpPr>
        <p:spPr>
          <a:xfrm>
            <a:off x="155340" y="6237312"/>
            <a:ext cx="11881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 descr="L:\Sekretariat\neue swisslegal logos\swisslegal_logo_p_std_rgb.png">
            <a:extLst>
              <a:ext uri="{FF2B5EF4-FFF2-40B4-BE49-F238E27FC236}">
                <a16:creationId xmlns:a16="http://schemas.microsoft.com/office/drawing/2014/main" id="{24C982D4-8588-5A88-BA9A-00BCC09BA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5" y="6396377"/>
            <a:ext cx="1165916" cy="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bgerundetes Rechteck 6">
            <a:extLst>
              <a:ext uri="{FF2B5EF4-FFF2-40B4-BE49-F238E27FC236}">
                <a16:creationId xmlns:a16="http://schemas.microsoft.com/office/drawing/2014/main" id="{3527986E-85D1-5CFA-5455-262A3CF5A83F}"/>
              </a:ext>
            </a:extLst>
          </p:cNvPr>
          <p:cNvSpPr/>
          <p:nvPr/>
        </p:nvSpPr>
        <p:spPr>
          <a:xfrm>
            <a:off x="1535283" y="6353734"/>
            <a:ext cx="3007865" cy="322608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CH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David Dürr</a:t>
            </a:r>
          </a:p>
        </p:txBody>
      </p:sp>
    </p:spTree>
    <p:extLst>
      <p:ext uri="{BB962C8B-B14F-4D97-AF65-F5344CB8AC3E}">
        <p14:creationId xmlns:p14="http://schemas.microsoft.com/office/powerpoint/2010/main" val="169689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Breitbild</PresentationFormat>
  <Paragraphs>143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David.Duerr</dc:creator>
  <cp:lastModifiedBy>David Dürr</cp:lastModifiedBy>
  <cp:revision>396</cp:revision>
  <dcterms:created xsi:type="dcterms:W3CDTF">2017-08-19T08:21:05Z</dcterms:created>
  <dcterms:modified xsi:type="dcterms:W3CDTF">2023-08-01T15:57:20Z</dcterms:modified>
</cp:coreProperties>
</file>