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81" r:id="rId3"/>
    <p:sldId id="696" r:id="rId4"/>
    <p:sldId id="675" r:id="rId5"/>
    <p:sldId id="364" r:id="rId6"/>
    <p:sldId id="700" r:id="rId7"/>
    <p:sldId id="666" r:id="rId8"/>
    <p:sldId id="676" r:id="rId9"/>
    <p:sldId id="677" r:id="rId10"/>
    <p:sldId id="678" r:id="rId11"/>
    <p:sldId id="701" r:id="rId12"/>
    <p:sldId id="684" r:id="rId13"/>
    <p:sldId id="685" r:id="rId14"/>
    <p:sldId id="372" r:id="rId15"/>
    <p:sldId id="702" r:id="rId16"/>
    <p:sldId id="688" r:id="rId17"/>
    <p:sldId id="692" r:id="rId18"/>
    <p:sldId id="695" r:id="rId19"/>
    <p:sldId id="697" r:id="rId20"/>
    <p:sldId id="698" r:id="rId21"/>
    <p:sldId id="690" r:id="rId22"/>
    <p:sldId id="703" r:id="rId23"/>
    <p:sldId id="360" r:id="rId24"/>
  </p:sldIdLst>
  <p:sldSz cx="12192000" cy="6858000"/>
  <p:notesSz cx="9926638" cy="6797675"/>
  <p:defaultTextStyle>
    <a:defPPr>
      <a:defRPr lang="de-CH"/>
    </a:defPPr>
    <a:lvl1pPr algn="l" rtl="0" fontAlgn="base">
      <a:spcBef>
        <a:spcPct val="0"/>
      </a:spcBef>
      <a:spcAft>
        <a:spcPct val="0"/>
      </a:spcAft>
      <a:defRPr sz="17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119" userDrawn="1">
          <p15:clr>
            <a:srgbClr val="A4A3A4"/>
          </p15:clr>
        </p15:guide>
        <p15:guide id="3" orient="horz" pos="3838" userDrawn="1">
          <p15:clr>
            <a:srgbClr val="A4A3A4"/>
          </p15:clr>
        </p15:guide>
        <p15:guide id="5" pos="3840" userDrawn="1">
          <p15:clr>
            <a:srgbClr val="A4A3A4"/>
          </p15:clr>
        </p15:guide>
        <p15:guide id="6" pos="3727" userDrawn="1">
          <p15:clr>
            <a:srgbClr val="A4A3A4"/>
          </p15:clr>
        </p15:guide>
        <p15:guide id="7" pos="3953" userDrawn="1">
          <p15:clr>
            <a:srgbClr val="A4A3A4"/>
          </p15:clr>
        </p15:guide>
        <p15:guide id="8" pos="4861" userDrawn="1">
          <p15:clr>
            <a:srgbClr val="A4A3A4"/>
          </p15:clr>
        </p15:guide>
        <p15:guide id="9" pos="5065" userDrawn="1">
          <p15:clr>
            <a:srgbClr val="A4A3A4"/>
          </p15:clr>
        </p15:guide>
        <p15:guide id="10" pos="7106" userDrawn="1">
          <p15:clr>
            <a:srgbClr val="A4A3A4"/>
          </p15:clr>
        </p15:guide>
        <p15:guide id="11" pos="2819" userDrawn="1">
          <p15:clr>
            <a:srgbClr val="A4A3A4"/>
          </p15:clr>
        </p15:guide>
        <p15:guide id="12" pos="2615" userDrawn="1">
          <p15:clr>
            <a:srgbClr val="A4A3A4"/>
          </p15:clr>
        </p15:guide>
        <p15:guide id="13" pos="574" userDrawn="1">
          <p15:clr>
            <a:srgbClr val="A4A3A4"/>
          </p15:clr>
        </p15:guide>
        <p15:guide id="14" orient="horz" pos="709" userDrawn="1">
          <p15:clr>
            <a:srgbClr val="A4A3A4"/>
          </p15:clr>
        </p15:guide>
        <p15:guide id="15" orient="horz" pos="41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A3ADB7"/>
    <a:srgbClr val="595959"/>
    <a:srgbClr val="FF0066"/>
    <a:srgbClr val="0099FF"/>
    <a:srgbClr val="F8DFD4"/>
    <a:srgbClr val="99A9DB"/>
    <a:srgbClr val="B93A6D"/>
    <a:srgbClr val="0028A5"/>
    <a:srgbClr val="F1BF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4660"/>
  </p:normalViewPr>
  <p:slideViewPr>
    <p:cSldViewPr snapToObjects="1">
      <p:cViewPr>
        <p:scale>
          <a:sx n="107" d="100"/>
          <a:sy n="107" d="100"/>
        </p:scale>
        <p:origin x="840" y="102"/>
      </p:cViewPr>
      <p:guideLst>
        <p:guide orient="horz" pos="119"/>
        <p:guide orient="horz" pos="3838"/>
        <p:guide pos="3840"/>
        <p:guide pos="3727"/>
        <p:guide pos="3953"/>
        <p:guide pos="4861"/>
        <p:guide pos="5065"/>
        <p:guide pos="7106"/>
        <p:guide pos="2819"/>
        <p:guide pos="2615"/>
        <p:guide pos="574"/>
        <p:guide orient="horz" pos="709"/>
        <p:guide orient="horz" pos="411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B52A6-2329-4D70-AF96-FEB82EA5C973}" type="doc">
      <dgm:prSet loTypeId="urn:microsoft.com/office/officeart/2005/8/layout/gear1" loCatId="process" qsTypeId="urn:microsoft.com/office/officeart/2005/8/quickstyle/simple1" qsCatId="simple" csTypeId="urn:microsoft.com/office/officeart/2005/8/colors/accent1_4" csCatId="accent1" phldr="1"/>
      <dgm:spPr/>
    </dgm:pt>
    <dgm:pt modelId="{44F4EADE-D955-47A3-B709-A9D474280593}">
      <dgm:prSet phldrT="[Text]"/>
      <dgm:spPr/>
      <dgm:t>
        <a:bodyPr/>
        <a:lstStyle/>
        <a:p>
          <a:r>
            <a:rPr lang="de-DE" dirty="0"/>
            <a:t>Wille</a:t>
          </a:r>
        </a:p>
      </dgm:t>
    </dgm:pt>
    <dgm:pt modelId="{079CE541-3D88-404B-91BB-5189D2C70367}" type="parTrans" cxnId="{787B784B-2DC8-48B5-95B4-9195C68BD60D}">
      <dgm:prSet/>
      <dgm:spPr/>
      <dgm:t>
        <a:bodyPr/>
        <a:lstStyle/>
        <a:p>
          <a:endParaRPr lang="de-DE"/>
        </a:p>
      </dgm:t>
    </dgm:pt>
    <dgm:pt modelId="{76BFC1E5-0922-40EF-A79F-F2ADA75D4B67}" type="sibTrans" cxnId="{787B784B-2DC8-48B5-95B4-9195C68BD60D}">
      <dgm:prSet/>
      <dgm:spPr/>
      <dgm:t>
        <a:bodyPr/>
        <a:lstStyle/>
        <a:p>
          <a:endParaRPr lang="de-DE"/>
        </a:p>
      </dgm:t>
    </dgm:pt>
    <dgm:pt modelId="{F58E9E28-0C42-4024-BABC-E6E2D8BF229C}">
      <dgm:prSet phldrT="[Text]"/>
      <dgm:spPr/>
      <dgm:t>
        <a:bodyPr/>
        <a:lstStyle/>
        <a:p>
          <a:r>
            <a:rPr lang="de-DE" dirty="0"/>
            <a:t>Fürsorge</a:t>
          </a:r>
        </a:p>
      </dgm:t>
    </dgm:pt>
    <dgm:pt modelId="{D60CF61F-82C4-4FC6-BE9F-F2CB67FD64BD}" type="parTrans" cxnId="{FEA11C49-8C91-4A12-B218-5A4A4A7B6480}">
      <dgm:prSet/>
      <dgm:spPr/>
      <dgm:t>
        <a:bodyPr/>
        <a:lstStyle/>
        <a:p>
          <a:endParaRPr lang="de-DE"/>
        </a:p>
      </dgm:t>
    </dgm:pt>
    <dgm:pt modelId="{363E3A05-622E-410E-8B31-197211DAC0B8}" type="sibTrans" cxnId="{FEA11C49-8C91-4A12-B218-5A4A4A7B6480}">
      <dgm:prSet/>
      <dgm:spPr/>
      <dgm:t>
        <a:bodyPr/>
        <a:lstStyle/>
        <a:p>
          <a:endParaRPr lang="de-DE"/>
        </a:p>
      </dgm:t>
    </dgm:pt>
    <dgm:pt modelId="{1C5B1A25-AE0C-471F-A337-53A81CCF2C57}">
      <dgm:prSet phldrT="[Text]"/>
      <dgm:spPr/>
      <dgm:t>
        <a:bodyPr/>
        <a:lstStyle/>
        <a:p>
          <a:r>
            <a:rPr lang="de-DE" dirty="0"/>
            <a:t>Schutz</a:t>
          </a:r>
        </a:p>
      </dgm:t>
    </dgm:pt>
    <dgm:pt modelId="{F3311B9D-D556-473B-AF5A-95A7B4281C86}" type="parTrans" cxnId="{BF732C6E-B836-44FE-88CE-287B2E821A92}">
      <dgm:prSet/>
      <dgm:spPr/>
      <dgm:t>
        <a:bodyPr/>
        <a:lstStyle/>
        <a:p>
          <a:endParaRPr lang="de-DE"/>
        </a:p>
      </dgm:t>
    </dgm:pt>
    <dgm:pt modelId="{F008584C-4E3A-4D05-AE91-E45D85257B5F}" type="sibTrans" cxnId="{BF732C6E-B836-44FE-88CE-287B2E821A92}">
      <dgm:prSet/>
      <dgm:spPr/>
      <dgm:t>
        <a:bodyPr/>
        <a:lstStyle/>
        <a:p>
          <a:endParaRPr lang="de-DE"/>
        </a:p>
      </dgm:t>
    </dgm:pt>
    <dgm:pt modelId="{8DD0FAC3-BE83-4BA4-83E8-BCB45E6A41EC}" type="pres">
      <dgm:prSet presAssocID="{201B52A6-2329-4D70-AF96-FEB82EA5C973}" presName="composite" presStyleCnt="0">
        <dgm:presLayoutVars>
          <dgm:chMax val="3"/>
          <dgm:animLvl val="lvl"/>
          <dgm:resizeHandles val="exact"/>
        </dgm:presLayoutVars>
      </dgm:prSet>
      <dgm:spPr/>
    </dgm:pt>
    <dgm:pt modelId="{E3038AD0-2867-4DFA-904C-9141625EF1CC}" type="pres">
      <dgm:prSet presAssocID="{44F4EADE-D955-47A3-B709-A9D474280593}" presName="gear1" presStyleLbl="node1" presStyleIdx="0" presStyleCnt="3">
        <dgm:presLayoutVars>
          <dgm:chMax val="1"/>
          <dgm:bulletEnabled val="1"/>
        </dgm:presLayoutVars>
      </dgm:prSet>
      <dgm:spPr/>
    </dgm:pt>
    <dgm:pt modelId="{B5265D91-C434-4061-B18C-B8FB1049E81C}" type="pres">
      <dgm:prSet presAssocID="{44F4EADE-D955-47A3-B709-A9D474280593}" presName="gear1srcNode" presStyleLbl="node1" presStyleIdx="0" presStyleCnt="3"/>
      <dgm:spPr/>
    </dgm:pt>
    <dgm:pt modelId="{8F750574-CB94-4B3F-AA46-EEC6B7B285B5}" type="pres">
      <dgm:prSet presAssocID="{44F4EADE-D955-47A3-B709-A9D474280593}" presName="gear1dstNode" presStyleLbl="node1" presStyleIdx="0" presStyleCnt="3"/>
      <dgm:spPr/>
    </dgm:pt>
    <dgm:pt modelId="{E0003BC6-FAE5-44D0-A231-9A02A0BB6A52}" type="pres">
      <dgm:prSet presAssocID="{F58E9E28-0C42-4024-BABC-E6E2D8BF229C}" presName="gear2" presStyleLbl="node1" presStyleIdx="1" presStyleCnt="3">
        <dgm:presLayoutVars>
          <dgm:chMax val="1"/>
          <dgm:bulletEnabled val="1"/>
        </dgm:presLayoutVars>
      </dgm:prSet>
      <dgm:spPr/>
    </dgm:pt>
    <dgm:pt modelId="{062CE91E-3AC1-4FFE-9FB0-C83363AF3DFF}" type="pres">
      <dgm:prSet presAssocID="{F58E9E28-0C42-4024-BABC-E6E2D8BF229C}" presName="gear2srcNode" presStyleLbl="node1" presStyleIdx="1" presStyleCnt="3"/>
      <dgm:spPr/>
    </dgm:pt>
    <dgm:pt modelId="{B914C3D2-10DC-4FF2-BC71-9CE92E5D8752}" type="pres">
      <dgm:prSet presAssocID="{F58E9E28-0C42-4024-BABC-E6E2D8BF229C}" presName="gear2dstNode" presStyleLbl="node1" presStyleIdx="1" presStyleCnt="3"/>
      <dgm:spPr/>
    </dgm:pt>
    <dgm:pt modelId="{ACAC64FB-C47B-49AE-8AF9-24658D3B880D}" type="pres">
      <dgm:prSet presAssocID="{1C5B1A25-AE0C-471F-A337-53A81CCF2C57}" presName="gear3" presStyleLbl="node1" presStyleIdx="2" presStyleCnt="3"/>
      <dgm:spPr/>
    </dgm:pt>
    <dgm:pt modelId="{8F3C4577-0FDA-41C7-BC90-D80A975824F9}" type="pres">
      <dgm:prSet presAssocID="{1C5B1A25-AE0C-471F-A337-53A81CCF2C57}" presName="gear3tx" presStyleLbl="node1" presStyleIdx="2" presStyleCnt="3">
        <dgm:presLayoutVars>
          <dgm:chMax val="1"/>
          <dgm:bulletEnabled val="1"/>
        </dgm:presLayoutVars>
      </dgm:prSet>
      <dgm:spPr/>
    </dgm:pt>
    <dgm:pt modelId="{BA54460D-2941-443D-B907-62E978E44001}" type="pres">
      <dgm:prSet presAssocID="{1C5B1A25-AE0C-471F-A337-53A81CCF2C57}" presName="gear3srcNode" presStyleLbl="node1" presStyleIdx="2" presStyleCnt="3"/>
      <dgm:spPr/>
    </dgm:pt>
    <dgm:pt modelId="{8DF1874F-A7F5-427D-A928-4124F0AE57FA}" type="pres">
      <dgm:prSet presAssocID="{1C5B1A25-AE0C-471F-A337-53A81CCF2C57}" presName="gear3dstNode" presStyleLbl="node1" presStyleIdx="2" presStyleCnt="3"/>
      <dgm:spPr/>
    </dgm:pt>
    <dgm:pt modelId="{51FA0F22-528D-45EB-8D98-B8CC831ACADE}" type="pres">
      <dgm:prSet presAssocID="{76BFC1E5-0922-40EF-A79F-F2ADA75D4B67}" presName="connector1" presStyleLbl="sibTrans2D1" presStyleIdx="0" presStyleCnt="3"/>
      <dgm:spPr/>
    </dgm:pt>
    <dgm:pt modelId="{180DBA0F-F217-48D0-B998-7DC506E2E105}" type="pres">
      <dgm:prSet presAssocID="{363E3A05-622E-410E-8B31-197211DAC0B8}" presName="connector2" presStyleLbl="sibTrans2D1" presStyleIdx="1" presStyleCnt="3"/>
      <dgm:spPr/>
    </dgm:pt>
    <dgm:pt modelId="{AF61873E-6548-4526-8836-7ECE8CF98869}" type="pres">
      <dgm:prSet presAssocID="{F008584C-4E3A-4D05-AE91-E45D85257B5F}" presName="connector3" presStyleLbl="sibTrans2D1" presStyleIdx="2" presStyleCnt="3"/>
      <dgm:spPr/>
    </dgm:pt>
  </dgm:ptLst>
  <dgm:cxnLst>
    <dgm:cxn modelId="{8FD01D10-C1BE-4B58-AAB3-673F6F6FF6A1}" type="presOf" srcId="{F58E9E28-0C42-4024-BABC-E6E2D8BF229C}" destId="{E0003BC6-FAE5-44D0-A231-9A02A0BB6A52}" srcOrd="0" destOrd="0" presId="urn:microsoft.com/office/officeart/2005/8/layout/gear1"/>
    <dgm:cxn modelId="{CD671B18-D149-41B8-B6D1-72944CC27441}" type="presOf" srcId="{F58E9E28-0C42-4024-BABC-E6E2D8BF229C}" destId="{062CE91E-3AC1-4FFE-9FB0-C83363AF3DFF}" srcOrd="1" destOrd="0" presId="urn:microsoft.com/office/officeart/2005/8/layout/gear1"/>
    <dgm:cxn modelId="{A540663E-0AAE-469D-995E-1FA021C3AB73}" type="presOf" srcId="{44F4EADE-D955-47A3-B709-A9D474280593}" destId="{8F750574-CB94-4B3F-AA46-EEC6B7B285B5}" srcOrd="2" destOrd="0" presId="urn:microsoft.com/office/officeart/2005/8/layout/gear1"/>
    <dgm:cxn modelId="{FEA11C49-8C91-4A12-B218-5A4A4A7B6480}" srcId="{201B52A6-2329-4D70-AF96-FEB82EA5C973}" destId="{F58E9E28-0C42-4024-BABC-E6E2D8BF229C}" srcOrd="1" destOrd="0" parTransId="{D60CF61F-82C4-4FC6-BE9F-F2CB67FD64BD}" sibTransId="{363E3A05-622E-410E-8B31-197211DAC0B8}"/>
    <dgm:cxn modelId="{787B784B-2DC8-48B5-95B4-9195C68BD60D}" srcId="{201B52A6-2329-4D70-AF96-FEB82EA5C973}" destId="{44F4EADE-D955-47A3-B709-A9D474280593}" srcOrd="0" destOrd="0" parTransId="{079CE541-3D88-404B-91BB-5189D2C70367}" sibTransId="{76BFC1E5-0922-40EF-A79F-F2ADA75D4B67}"/>
    <dgm:cxn modelId="{C637C96B-C746-4E64-BC3D-B2A271CC8E31}" type="presOf" srcId="{44F4EADE-D955-47A3-B709-A9D474280593}" destId="{B5265D91-C434-4061-B18C-B8FB1049E81C}" srcOrd="1" destOrd="0" presId="urn:microsoft.com/office/officeart/2005/8/layout/gear1"/>
    <dgm:cxn modelId="{060E704C-E41C-4BC2-AC62-EE89AFA8A690}" type="presOf" srcId="{201B52A6-2329-4D70-AF96-FEB82EA5C973}" destId="{8DD0FAC3-BE83-4BA4-83E8-BCB45E6A41EC}" srcOrd="0" destOrd="0" presId="urn:microsoft.com/office/officeart/2005/8/layout/gear1"/>
    <dgm:cxn modelId="{1118FC6C-AFFB-49A7-9AB0-AB15DE3CE592}" type="presOf" srcId="{363E3A05-622E-410E-8B31-197211DAC0B8}" destId="{180DBA0F-F217-48D0-B998-7DC506E2E105}" srcOrd="0" destOrd="0" presId="urn:microsoft.com/office/officeart/2005/8/layout/gear1"/>
    <dgm:cxn modelId="{BF732C6E-B836-44FE-88CE-287B2E821A92}" srcId="{201B52A6-2329-4D70-AF96-FEB82EA5C973}" destId="{1C5B1A25-AE0C-471F-A337-53A81CCF2C57}" srcOrd="2" destOrd="0" parTransId="{F3311B9D-D556-473B-AF5A-95A7B4281C86}" sibTransId="{F008584C-4E3A-4D05-AE91-E45D85257B5F}"/>
    <dgm:cxn modelId="{C32F727A-8CE4-4AA8-9210-6FECFDFD2E08}" type="presOf" srcId="{76BFC1E5-0922-40EF-A79F-F2ADA75D4B67}" destId="{51FA0F22-528D-45EB-8D98-B8CC831ACADE}" srcOrd="0" destOrd="0" presId="urn:microsoft.com/office/officeart/2005/8/layout/gear1"/>
    <dgm:cxn modelId="{895F1E7F-3BDA-421D-85E2-CF7D25198E14}" type="presOf" srcId="{1C5B1A25-AE0C-471F-A337-53A81CCF2C57}" destId="{8F3C4577-0FDA-41C7-BC90-D80A975824F9}" srcOrd="1" destOrd="0" presId="urn:microsoft.com/office/officeart/2005/8/layout/gear1"/>
    <dgm:cxn modelId="{AAB45292-B6A5-4615-839B-D9F65D464DC5}" type="presOf" srcId="{F58E9E28-0C42-4024-BABC-E6E2D8BF229C}" destId="{B914C3D2-10DC-4FF2-BC71-9CE92E5D8752}" srcOrd="2" destOrd="0" presId="urn:microsoft.com/office/officeart/2005/8/layout/gear1"/>
    <dgm:cxn modelId="{DCC700A5-0BF9-44E6-A493-8287FDE38E21}" type="presOf" srcId="{1C5B1A25-AE0C-471F-A337-53A81CCF2C57}" destId="{8DF1874F-A7F5-427D-A928-4124F0AE57FA}" srcOrd="3" destOrd="0" presId="urn:microsoft.com/office/officeart/2005/8/layout/gear1"/>
    <dgm:cxn modelId="{2DBA21B6-B3FB-4CC2-A827-2EA68C644990}" type="presOf" srcId="{F008584C-4E3A-4D05-AE91-E45D85257B5F}" destId="{AF61873E-6548-4526-8836-7ECE8CF98869}" srcOrd="0" destOrd="0" presId="urn:microsoft.com/office/officeart/2005/8/layout/gear1"/>
    <dgm:cxn modelId="{20D176BE-761E-4E8A-AE23-EA89F56A5A96}" type="presOf" srcId="{44F4EADE-D955-47A3-B709-A9D474280593}" destId="{E3038AD0-2867-4DFA-904C-9141625EF1CC}" srcOrd="0" destOrd="0" presId="urn:microsoft.com/office/officeart/2005/8/layout/gear1"/>
    <dgm:cxn modelId="{0760E8C8-A75B-424F-84D0-75793DE1AAF9}" type="presOf" srcId="{1C5B1A25-AE0C-471F-A337-53A81CCF2C57}" destId="{BA54460D-2941-443D-B907-62E978E44001}" srcOrd="2" destOrd="0" presId="urn:microsoft.com/office/officeart/2005/8/layout/gear1"/>
    <dgm:cxn modelId="{42FBF7E6-E879-44CB-AE6B-76D64D262F0F}" type="presOf" srcId="{1C5B1A25-AE0C-471F-A337-53A81CCF2C57}" destId="{ACAC64FB-C47B-49AE-8AF9-24658D3B880D}" srcOrd="0" destOrd="0" presId="urn:microsoft.com/office/officeart/2005/8/layout/gear1"/>
    <dgm:cxn modelId="{B8AAC45A-140E-4796-9493-6BD6E1FA923D}" type="presParOf" srcId="{8DD0FAC3-BE83-4BA4-83E8-BCB45E6A41EC}" destId="{E3038AD0-2867-4DFA-904C-9141625EF1CC}" srcOrd="0" destOrd="0" presId="urn:microsoft.com/office/officeart/2005/8/layout/gear1"/>
    <dgm:cxn modelId="{FB2BCF9E-43E2-475A-9A6C-1DE45B453A4E}" type="presParOf" srcId="{8DD0FAC3-BE83-4BA4-83E8-BCB45E6A41EC}" destId="{B5265D91-C434-4061-B18C-B8FB1049E81C}" srcOrd="1" destOrd="0" presId="urn:microsoft.com/office/officeart/2005/8/layout/gear1"/>
    <dgm:cxn modelId="{6093F153-5702-4F7D-8B5C-89B45F697E60}" type="presParOf" srcId="{8DD0FAC3-BE83-4BA4-83E8-BCB45E6A41EC}" destId="{8F750574-CB94-4B3F-AA46-EEC6B7B285B5}" srcOrd="2" destOrd="0" presId="urn:microsoft.com/office/officeart/2005/8/layout/gear1"/>
    <dgm:cxn modelId="{4C04F8BB-55AC-4C97-B8AD-3527AD9FF7C8}" type="presParOf" srcId="{8DD0FAC3-BE83-4BA4-83E8-BCB45E6A41EC}" destId="{E0003BC6-FAE5-44D0-A231-9A02A0BB6A52}" srcOrd="3" destOrd="0" presId="urn:microsoft.com/office/officeart/2005/8/layout/gear1"/>
    <dgm:cxn modelId="{218920E7-BA9B-40C2-A2F7-FE8CD965505D}" type="presParOf" srcId="{8DD0FAC3-BE83-4BA4-83E8-BCB45E6A41EC}" destId="{062CE91E-3AC1-4FFE-9FB0-C83363AF3DFF}" srcOrd="4" destOrd="0" presId="urn:microsoft.com/office/officeart/2005/8/layout/gear1"/>
    <dgm:cxn modelId="{104942C7-4E66-450D-B412-2F98ED16EFF0}" type="presParOf" srcId="{8DD0FAC3-BE83-4BA4-83E8-BCB45E6A41EC}" destId="{B914C3D2-10DC-4FF2-BC71-9CE92E5D8752}" srcOrd="5" destOrd="0" presId="urn:microsoft.com/office/officeart/2005/8/layout/gear1"/>
    <dgm:cxn modelId="{4B4AB41F-154E-40D2-A33C-EAFF14EE27BA}" type="presParOf" srcId="{8DD0FAC3-BE83-4BA4-83E8-BCB45E6A41EC}" destId="{ACAC64FB-C47B-49AE-8AF9-24658D3B880D}" srcOrd="6" destOrd="0" presId="urn:microsoft.com/office/officeart/2005/8/layout/gear1"/>
    <dgm:cxn modelId="{CC41FAEA-9BEE-47E3-8C49-D5F0FC91C7CD}" type="presParOf" srcId="{8DD0FAC3-BE83-4BA4-83E8-BCB45E6A41EC}" destId="{8F3C4577-0FDA-41C7-BC90-D80A975824F9}" srcOrd="7" destOrd="0" presId="urn:microsoft.com/office/officeart/2005/8/layout/gear1"/>
    <dgm:cxn modelId="{9EAC1C64-87DE-4E5D-8110-B6480787036A}" type="presParOf" srcId="{8DD0FAC3-BE83-4BA4-83E8-BCB45E6A41EC}" destId="{BA54460D-2941-443D-B907-62E978E44001}" srcOrd="8" destOrd="0" presId="urn:microsoft.com/office/officeart/2005/8/layout/gear1"/>
    <dgm:cxn modelId="{92F49A92-0375-4743-AC30-9A94D953F969}" type="presParOf" srcId="{8DD0FAC3-BE83-4BA4-83E8-BCB45E6A41EC}" destId="{8DF1874F-A7F5-427D-A928-4124F0AE57FA}" srcOrd="9" destOrd="0" presId="urn:microsoft.com/office/officeart/2005/8/layout/gear1"/>
    <dgm:cxn modelId="{AEE7F746-4F15-456B-9E55-E5023609E920}" type="presParOf" srcId="{8DD0FAC3-BE83-4BA4-83E8-BCB45E6A41EC}" destId="{51FA0F22-528D-45EB-8D98-B8CC831ACADE}" srcOrd="10" destOrd="0" presId="urn:microsoft.com/office/officeart/2005/8/layout/gear1"/>
    <dgm:cxn modelId="{A725D94C-18D9-4F91-9FE3-ACD6B3522901}" type="presParOf" srcId="{8DD0FAC3-BE83-4BA4-83E8-BCB45E6A41EC}" destId="{180DBA0F-F217-48D0-B998-7DC506E2E105}" srcOrd="11" destOrd="0" presId="urn:microsoft.com/office/officeart/2005/8/layout/gear1"/>
    <dgm:cxn modelId="{60A04AAC-8573-4E96-B28C-9C414D69B7F0}" type="presParOf" srcId="{8DD0FAC3-BE83-4BA4-83E8-BCB45E6A41EC}" destId="{AF61873E-6548-4526-8836-7ECE8CF98869}"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B52A6-2329-4D70-AF96-FEB82EA5C973}" type="doc">
      <dgm:prSet loTypeId="urn:microsoft.com/office/officeart/2005/8/layout/gear1" loCatId="process" qsTypeId="urn:microsoft.com/office/officeart/2005/8/quickstyle/simple1" qsCatId="simple" csTypeId="urn:microsoft.com/office/officeart/2005/8/colors/accent1_5" csCatId="accent1" phldr="1"/>
      <dgm:spPr/>
    </dgm:pt>
    <dgm:pt modelId="{44F4EADE-D955-47A3-B709-A9D474280593}">
      <dgm:prSet phldrT="[Text]"/>
      <dgm:spPr/>
      <dgm:t>
        <a:bodyPr/>
        <a:lstStyle/>
        <a:p>
          <a:r>
            <a:rPr lang="de-DE" dirty="0"/>
            <a:t>Wille</a:t>
          </a:r>
        </a:p>
      </dgm:t>
    </dgm:pt>
    <dgm:pt modelId="{079CE541-3D88-404B-91BB-5189D2C70367}" type="parTrans" cxnId="{787B784B-2DC8-48B5-95B4-9195C68BD60D}">
      <dgm:prSet/>
      <dgm:spPr/>
      <dgm:t>
        <a:bodyPr/>
        <a:lstStyle/>
        <a:p>
          <a:endParaRPr lang="de-DE"/>
        </a:p>
      </dgm:t>
    </dgm:pt>
    <dgm:pt modelId="{76BFC1E5-0922-40EF-A79F-F2ADA75D4B67}" type="sibTrans" cxnId="{787B784B-2DC8-48B5-95B4-9195C68BD60D}">
      <dgm:prSet/>
      <dgm:spPr/>
      <dgm:t>
        <a:bodyPr/>
        <a:lstStyle/>
        <a:p>
          <a:endParaRPr lang="de-DE"/>
        </a:p>
      </dgm:t>
    </dgm:pt>
    <dgm:pt modelId="{F58E9E28-0C42-4024-BABC-E6E2D8BF229C}">
      <dgm:prSet phldrT="[Text]"/>
      <dgm:spPr/>
      <dgm:t>
        <a:bodyPr/>
        <a:lstStyle/>
        <a:p>
          <a:r>
            <a:rPr lang="de-DE" dirty="0"/>
            <a:t>Schutz</a:t>
          </a:r>
        </a:p>
      </dgm:t>
    </dgm:pt>
    <dgm:pt modelId="{D60CF61F-82C4-4FC6-BE9F-F2CB67FD64BD}" type="parTrans" cxnId="{FEA11C49-8C91-4A12-B218-5A4A4A7B6480}">
      <dgm:prSet/>
      <dgm:spPr/>
      <dgm:t>
        <a:bodyPr/>
        <a:lstStyle/>
        <a:p>
          <a:endParaRPr lang="de-DE"/>
        </a:p>
      </dgm:t>
    </dgm:pt>
    <dgm:pt modelId="{363E3A05-622E-410E-8B31-197211DAC0B8}" type="sibTrans" cxnId="{FEA11C49-8C91-4A12-B218-5A4A4A7B6480}">
      <dgm:prSet/>
      <dgm:spPr/>
      <dgm:t>
        <a:bodyPr/>
        <a:lstStyle/>
        <a:p>
          <a:endParaRPr lang="de-DE"/>
        </a:p>
      </dgm:t>
    </dgm:pt>
    <dgm:pt modelId="{1C5B1A25-AE0C-471F-A337-53A81CCF2C57}">
      <dgm:prSet phldrT="[Text]"/>
      <dgm:spPr/>
      <dgm:t>
        <a:bodyPr/>
        <a:lstStyle/>
        <a:p>
          <a:r>
            <a:rPr lang="de-DE" dirty="0"/>
            <a:t>Fürsorge</a:t>
          </a:r>
        </a:p>
      </dgm:t>
    </dgm:pt>
    <dgm:pt modelId="{F008584C-4E3A-4D05-AE91-E45D85257B5F}" type="sibTrans" cxnId="{BF732C6E-B836-44FE-88CE-287B2E821A92}">
      <dgm:prSet/>
      <dgm:spPr/>
      <dgm:t>
        <a:bodyPr/>
        <a:lstStyle/>
        <a:p>
          <a:endParaRPr lang="de-DE"/>
        </a:p>
      </dgm:t>
    </dgm:pt>
    <dgm:pt modelId="{F3311B9D-D556-473B-AF5A-95A7B4281C86}" type="parTrans" cxnId="{BF732C6E-B836-44FE-88CE-287B2E821A92}">
      <dgm:prSet/>
      <dgm:spPr/>
      <dgm:t>
        <a:bodyPr/>
        <a:lstStyle/>
        <a:p>
          <a:endParaRPr lang="de-DE"/>
        </a:p>
      </dgm:t>
    </dgm:pt>
    <dgm:pt modelId="{8DD0FAC3-BE83-4BA4-83E8-BCB45E6A41EC}" type="pres">
      <dgm:prSet presAssocID="{201B52A6-2329-4D70-AF96-FEB82EA5C973}" presName="composite" presStyleCnt="0">
        <dgm:presLayoutVars>
          <dgm:chMax val="3"/>
          <dgm:animLvl val="lvl"/>
          <dgm:resizeHandles val="exact"/>
        </dgm:presLayoutVars>
      </dgm:prSet>
      <dgm:spPr/>
    </dgm:pt>
    <dgm:pt modelId="{E3038AD0-2867-4DFA-904C-9141625EF1CC}" type="pres">
      <dgm:prSet presAssocID="{44F4EADE-D955-47A3-B709-A9D474280593}" presName="gear1" presStyleLbl="node1" presStyleIdx="0" presStyleCnt="3">
        <dgm:presLayoutVars>
          <dgm:chMax val="1"/>
          <dgm:bulletEnabled val="1"/>
        </dgm:presLayoutVars>
      </dgm:prSet>
      <dgm:spPr/>
    </dgm:pt>
    <dgm:pt modelId="{B5265D91-C434-4061-B18C-B8FB1049E81C}" type="pres">
      <dgm:prSet presAssocID="{44F4EADE-D955-47A3-B709-A9D474280593}" presName="gear1srcNode" presStyleLbl="node1" presStyleIdx="0" presStyleCnt="3"/>
      <dgm:spPr/>
    </dgm:pt>
    <dgm:pt modelId="{8F750574-CB94-4B3F-AA46-EEC6B7B285B5}" type="pres">
      <dgm:prSet presAssocID="{44F4EADE-D955-47A3-B709-A9D474280593}" presName="gear1dstNode" presStyleLbl="node1" presStyleIdx="0" presStyleCnt="3"/>
      <dgm:spPr/>
    </dgm:pt>
    <dgm:pt modelId="{E0003BC6-FAE5-44D0-A231-9A02A0BB6A52}" type="pres">
      <dgm:prSet presAssocID="{F58E9E28-0C42-4024-BABC-E6E2D8BF229C}" presName="gear2" presStyleLbl="node1" presStyleIdx="1" presStyleCnt="3">
        <dgm:presLayoutVars>
          <dgm:chMax val="1"/>
          <dgm:bulletEnabled val="1"/>
        </dgm:presLayoutVars>
      </dgm:prSet>
      <dgm:spPr/>
    </dgm:pt>
    <dgm:pt modelId="{062CE91E-3AC1-4FFE-9FB0-C83363AF3DFF}" type="pres">
      <dgm:prSet presAssocID="{F58E9E28-0C42-4024-BABC-E6E2D8BF229C}" presName="gear2srcNode" presStyleLbl="node1" presStyleIdx="1" presStyleCnt="3"/>
      <dgm:spPr/>
    </dgm:pt>
    <dgm:pt modelId="{B914C3D2-10DC-4FF2-BC71-9CE92E5D8752}" type="pres">
      <dgm:prSet presAssocID="{F58E9E28-0C42-4024-BABC-E6E2D8BF229C}" presName="gear2dstNode" presStyleLbl="node1" presStyleIdx="1" presStyleCnt="3"/>
      <dgm:spPr/>
    </dgm:pt>
    <dgm:pt modelId="{ACAC64FB-C47B-49AE-8AF9-24658D3B880D}" type="pres">
      <dgm:prSet presAssocID="{1C5B1A25-AE0C-471F-A337-53A81CCF2C57}" presName="gear3" presStyleLbl="node1" presStyleIdx="2" presStyleCnt="3"/>
      <dgm:spPr/>
    </dgm:pt>
    <dgm:pt modelId="{8F3C4577-0FDA-41C7-BC90-D80A975824F9}" type="pres">
      <dgm:prSet presAssocID="{1C5B1A25-AE0C-471F-A337-53A81CCF2C57}" presName="gear3tx" presStyleLbl="node1" presStyleIdx="2" presStyleCnt="3">
        <dgm:presLayoutVars>
          <dgm:chMax val="1"/>
          <dgm:bulletEnabled val="1"/>
        </dgm:presLayoutVars>
      </dgm:prSet>
      <dgm:spPr/>
    </dgm:pt>
    <dgm:pt modelId="{BA54460D-2941-443D-B907-62E978E44001}" type="pres">
      <dgm:prSet presAssocID="{1C5B1A25-AE0C-471F-A337-53A81CCF2C57}" presName="gear3srcNode" presStyleLbl="node1" presStyleIdx="2" presStyleCnt="3"/>
      <dgm:spPr/>
    </dgm:pt>
    <dgm:pt modelId="{8DF1874F-A7F5-427D-A928-4124F0AE57FA}" type="pres">
      <dgm:prSet presAssocID="{1C5B1A25-AE0C-471F-A337-53A81CCF2C57}" presName="gear3dstNode" presStyleLbl="node1" presStyleIdx="2" presStyleCnt="3"/>
      <dgm:spPr/>
    </dgm:pt>
    <dgm:pt modelId="{51FA0F22-528D-45EB-8D98-B8CC831ACADE}" type="pres">
      <dgm:prSet presAssocID="{76BFC1E5-0922-40EF-A79F-F2ADA75D4B67}" presName="connector1" presStyleLbl="sibTrans2D1" presStyleIdx="0" presStyleCnt="3"/>
      <dgm:spPr/>
    </dgm:pt>
    <dgm:pt modelId="{180DBA0F-F217-48D0-B998-7DC506E2E105}" type="pres">
      <dgm:prSet presAssocID="{363E3A05-622E-410E-8B31-197211DAC0B8}" presName="connector2" presStyleLbl="sibTrans2D1" presStyleIdx="1" presStyleCnt="3"/>
      <dgm:spPr/>
    </dgm:pt>
    <dgm:pt modelId="{AF61873E-6548-4526-8836-7ECE8CF98869}" type="pres">
      <dgm:prSet presAssocID="{F008584C-4E3A-4D05-AE91-E45D85257B5F}" presName="connector3" presStyleLbl="sibTrans2D1" presStyleIdx="2" presStyleCnt="3"/>
      <dgm:spPr/>
    </dgm:pt>
  </dgm:ptLst>
  <dgm:cxnLst>
    <dgm:cxn modelId="{8FD01D10-C1BE-4B58-AAB3-673F6F6FF6A1}" type="presOf" srcId="{F58E9E28-0C42-4024-BABC-E6E2D8BF229C}" destId="{E0003BC6-FAE5-44D0-A231-9A02A0BB6A52}" srcOrd="0" destOrd="0" presId="urn:microsoft.com/office/officeart/2005/8/layout/gear1"/>
    <dgm:cxn modelId="{CD671B18-D149-41B8-B6D1-72944CC27441}" type="presOf" srcId="{F58E9E28-0C42-4024-BABC-E6E2D8BF229C}" destId="{062CE91E-3AC1-4FFE-9FB0-C83363AF3DFF}" srcOrd="1" destOrd="0" presId="urn:microsoft.com/office/officeart/2005/8/layout/gear1"/>
    <dgm:cxn modelId="{A540663E-0AAE-469D-995E-1FA021C3AB73}" type="presOf" srcId="{44F4EADE-D955-47A3-B709-A9D474280593}" destId="{8F750574-CB94-4B3F-AA46-EEC6B7B285B5}" srcOrd="2" destOrd="0" presId="urn:microsoft.com/office/officeart/2005/8/layout/gear1"/>
    <dgm:cxn modelId="{FEA11C49-8C91-4A12-B218-5A4A4A7B6480}" srcId="{201B52A6-2329-4D70-AF96-FEB82EA5C973}" destId="{F58E9E28-0C42-4024-BABC-E6E2D8BF229C}" srcOrd="1" destOrd="0" parTransId="{D60CF61F-82C4-4FC6-BE9F-F2CB67FD64BD}" sibTransId="{363E3A05-622E-410E-8B31-197211DAC0B8}"/>
    <dgm:cxn modelId="{787B784B-2DC8-48B5-95B4-9195C68BD60D}" srcId="{201B52A6-2329-4D70-AF96-FEB82EA5C973}" destId="{44F4EADE-D955-47A3-B709-A9D474280593}" srcOrd="0" destOrd="0" parTransId="{079CE541-3D88-404B-91BB-5189D2C70367}" sibTransId="{76BFC1E5-0922-40EF-A79F-F2ADA75D4B67}"/>
    <dgm:cxn modelId="{C637C96B-C746-4E64-BC3D-B2A271CC8E31}" type="presOf" srcId="{44F4EADE-D955-47A3-B709-A9D474280593}" destId="{B5265D91-C434-4061-B18C-B8FB1049E81C}" srcOrd="1" destOrd="0" presId="urn:microsoft.com/office/officeart/2005/8/layout/gear1"/>
    <dgm:cxn modelId="{060E704C-E41C-4BC2-AC62-EE89AFA8A690}" type="presOf" srcId="{201B52A6-2329-4D70-AF96-FEB82EA5C973}" destId="{8DD0FAC3-BE83-4BA4-83E8-BCB45E6A41EC}" srcOrd="0" destOrd="0" presId="urn:microsoft.com/office/officeart/2005/8/layout/gear1"/>
    <dgm:cxn modelId="{1118FC6C-AFFB-49A7-9AB0-AB15DE3CE592}" type="presOf" srcId="{363E3A05-622E-410E-8B31-197211DAC0B8}" destId="{180DBA0F-F217-48D0-B998-7DC506E2E105}" srcOrd="0" destOrd="0" presId="urn:microsoft.com/office/officeart/2005/8/layout/gear1"/>
    <dgm:cxn modelId="{BF732C6E-B836-44FE-88CE-287B2E821A92}" srcId="{201B52A6-2329-4D70-AF96-FEB82EA5C973}" destId="{1C5B1A25-AE0C-471F-A337-53A81CCF2C57}" srcOrd="2" destOrd="0" parTransId="{F3311B9D-D556-473B-AF5A-95A7B4281C86}" sibTransId="{F008584C-4E3A-4D05-AE91-E45D85257B5F}"/>
    <dgm:cxn modelId="{C32F727A-8CE4-4AA8-9210-6FECFDFD2E08}" type="presOf" srcId="{76BFC1E5-0922-40EF-A79F-F2ADA75D4B67}" destId="{51FA0F22-528D-45EB-8D98-B8CC831ACADE}" srcOrd="0" destOrd="0" presId="urn:microsoft.com/office/officeart/2005/8/layout/gear1"/>
    <dgm:cxn modelId="{895F1E7F-3BDA-421D-85E2-CF7D25198E14}" type="presOf" srcId="{1C5B1A25-AE0C-471F-A337-53A81CCF2C57}" destId="{8F3C4577-0FDA-41C7-BC90-D80A975824F9}" srcOrd="1" destOrd="0" presId="urn:microsoft.com/office/officeart/2005/8/layout/gear1"/>
    <dgm:cxn modelId="{AAB45292-B6A5-4615-839B-D9F65D464DC5}" type="presOf" srcId="{F58E9E28-0C42-4024-BABC-E6E2D8BF229C}" destId="{B914C3D2-10DC-4FF2-BC71-9CE92E5D8752}" srcOrd="2" destOrd="0" presId="urn:microsoft.com/office/officeart/2005/8/layout/gear1"/>
    <dgm:cxn modelId="{DCC700A5-0BF9-44E6-A493-8287FDE38E21}" type="presOf" srcId="{1C5B1A25-AE0C-471F-A337-53A81CCF2C57}" destId="{8DF1874F-A7F5-427D-A928-4124F0AE57FA}" srcOrd="3" destOrd="0" presId="urn:microsoft.com/office/officeart/2005/8/layout/gear1"/>
    <dgm:cxn modelId="{2DBA21B6-B3FB-4CC2-A827-2EA68C644990}" type="presOf" srcId="{F008584C-4E3A-4D05-AE91-E45D85257B5F}" destId="{AF61873E-6548-4526-8836-7ECE8CF98869}" srcOrd="0" destOrd="0" presId="urn:microsoft.com/office/officeart/2005/8/layout/gear1"/>
    <dgm:cxn modelId="{20D176BE-761E-4E8A-AE23-EA89F56A5A96}" type="presOf" srcId="{44F4EADE-D955-47A3-B709-A9D474280593}" destId="{E3038AD0-2867-4DFA-904C-9141625EF1CC}" srcOrd="0" destOrd="0" presId="urn:microsoft.com/office/officeart/2005/8/layout/gear1"/>
    <dgm:cxn modelId="{0760E8C8-A75B-424F-84D0-75793DE1AAF9}" type="presOf" srcId="{1C5B1A25-AE0C-471F-A337-53A81CCF2C57}" destId="{BA54460D-2941-443D-B907-62E978E44001}" srcOrd="2" destOrd="0" presId="urn:microsoft.com/office/officeart/2005/8/layout/gear1"/>
    <dgm:cxn modelId="{42FBF7E6-E879-44CB-AE6B-76D64D262F0F}" type="presOf" srcId="{1C5B1A25-AE0C-471F-A337-53A81CCF2C57}" destId="{ACAC64FB-C47B-49AE-8AF9-24658D3B880D}" srcOrd="0" destOrd="0" presId="urn:microsoft.com/office/officeart/2005/8/layout/gear1"/>
    <dgm:cxn modelId="{B8AAC45A-140E-4796-9493-6BD6E1FA923D}" type="presParOf" srcId="{8DD0FAC3-BE83-4BA4-83E8-BCB45E6A41EC}" destId="{E3038AD0-2867-4DFA-904C-9141625EF1CC}" srcOrd="0" destOrd="0" presId="urn:microsoft.com/office/officeart/2005/8/layout/gear1"/>
    <dgm:cxn modelId="{FB2BCF9E-43E2-475A-9A6C-1DE45B453A4E}" type="presParOf" srcId="{8DD0FAC3-BE83-4BA4-83E8-BCB45E6A41EC}" destId="{B5265D91-C434-4061-B18C-B8FB1049E81C}" srcOrd="1" destOrd="0" presId="urn:microsoft.com/office/officeart/2005/8/layout/gear1"/>
    <dgm:cxn modelId="{6093F153-5702-4F7D-8B5C-89B45F697E60}" type="presParOf" srcId="{8DD0FAC3-BE83-4BA4-83E8-BCB45E6A41EC}" destId="{8F750574-CB94-4B3F-AA46-EEC6B7B285B5}" srcOrd="2" destOrd="0" presId="urn:microsoft.com/office/officeart/2005/8/layout/gear1"/>
    <dgm:cxn modelId="{4C04F8BB-55AC-4C97-B8AD-3527AD9FF7C8}" type="presParOf" srcId="{8DD0FAC3-BE83-4BA4-83E8-BCB45E6A41EC}" destId="{E0003BC6-FAE5-44D0-A231-9A02A0BB6A52}" srcOrd="3" destOrd="0" presId="urn:microsoft.com/office/officeart/2005/8/layout/gear1"/>
    <dgm:cxn modelId="{218920E7-BA9B-40C2-A2F7-FE8CD965505D}" type="presParOf" srcId="{8DD0FAC3-BE83-4BA4-83E8-BCB45E6A41EC}" destId="{062CE91E-3AC1-4FFE-9FB0-C83363AF3DFF}" srcOrd="4" destOrd="0" presId="urn:microsoft.com/office/officeart/2005/8/layout/gear1"/>
    <dgm:cxn modelId="{104942C7-4E66-450D-B412-2F98ED16EFF0}" type="presParOf" srcId="{8DD0FAC3-BE83-4BA4-83E8-BCB45E6A41EC}" destId="{B914C3D2-10DC-4FF2-BC71-9CE92E5D8752}" srcOrd="5" destOrd="0" presId="urn:microsoft.com/office/officeart/2005/8/layout/gear1"/>
    <dgm:cxn modelId="{4B4AB41F-154E-40D2-A33C-EAFF14EE27BA}" type="presParOf" srcId="{8DD0FAC3-BE83-4BA4-83E8-BCB45E6A41EC}" destId="{ACAC64FB-C47B-49AE-8AF9-24658D3B880D}" srcOrd="6" destOrd="0" presId="urn:microsoft.com/office/officeart/2005/8/layout/gear1"/>
    <dgm:cxn modelId="{CC41FAEA-9BEE-47E3-8C49-D5F0FC91C7CD}" type="presParOf" srcId="{8DD0FAC3-BE83-4BA4-83E8-BCB45E6A41EC}" destId="{8F3C4577-0FDA-41C7-BC90-D80A975824F9}" srcOrd="7" destOrd="0" presId="urn:microsoft.com/office/officeart/2005/8/layout/gear1"/>
    <dgm:cxn modelId="{9EAC1C64-87DE-4E5D-8110-B6480787036A}" type="presParOf" srcId="{8DD0FAC3-BE83-4BA4-83E8-BCB45E6A41EC}" destId="{BA54460D-2941-443D-B907-62E978E44001}" srcOrd="8" destOrd="0" presId="urn:microsoft.com/office/officeart/2005/8/layout/gear1"/>
    <dgm:cxn modelId="{92F49A92-0375-4743-AC30-9A94D953F969}" type="presParOf" srcId="{8DD0FAC3-BE83-4BA4-83E8-BCB45E6A41EC}" destId="{8DF1874F-A7F5-427D-A928-4124F0AE57FA}" srcOrd="9" destOrd="0" presId="urn:microsoft.com/office/officeart/2005/8/layout/gear1"/>
    <dgm:cxn modelId="{AEE7F746-4F15-456B-9E55-E5023609E920}" type="presParOf" srcId="{8DD0FAC3-BE83-4BA4-83E8-BCB45E6A41EC}" destId="{51FA0F22-528D-45EB-8D98-B8CC831ACADE}" srcOrd="10" destOrd="0" presId="urn:microsoft.com/office/officeart/2005/8/layout/gear1"/>
    <dgm:cxn modelId="{A725D94C-18D9-4F91-9FE3-ACD6B3522901}" type="presParOf" srcId="{8DD0FAC3-BE83-4BA4-83E8-BCB45E6A41EC}" destId="{180DBA0F-F217-48D0-B998-7DC506E2E105}" srcOrd="11" destOrd="0" presId="urn:microsoft.com/office/officeart/2005/8/layout/gear1"/>
    <dgm:cxn modelId="{60A04AAC-8573-4E96-B28C-9C414D69B7F0}" type="presParOf" srcId="{8DD0FAC3-BE83-4BA4-83E8-BCB45E6A41EC}" destId="{AF61873E-6548-4526-8836-7ECE8CF98869}"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1B52A6-2329-4D70-AF96-FEB82EA5C973}" type="doc">
      <dgm:prSet loTypeId="urn:microsoft.com/office/officeart/2005/8/layout/gear1" loCatId="process" qsTypeId="urn:microsoft.com/office/officeart/2005/8/quickstyle/simple1" qsCatId="simple" csTypeId="urn:microsoft.com/office/officeart/2005/8/colors/accent1_3" csCatId="accent1" phldr="1"/>
      <dgm:spPr/>
    </dgm:pt>
    <dgm:pt modelId="{44F4EADE-D955-47A3-B709-A9D474280593}">
      <dgm:prSet phldrT="[Text]"/>
      <dgm:spPr/>
      <dgm:t>
        <a:bodyPr/>
        <a:lstStyle/>
        <a:p>
          <a:r>
            <a:rPr lang="de-DE" dirty="0"/>
            <a:t> Schutz</a:t>
          </a:r>
        </a:p>
      </dgm:t>
    </dgm:pt>
    <dgm:pt modelId="{079CE541-3D88-404B-91BB-5189D2C70367}" type="parTrans" cxnId="{787B784B-2DC8-48B5-95B4-9195C68BD60D}">
      <dgm:prSet/>
      <dgm:spPr/>
      <dgm:t>
        <a:bodyPr/>
        <a:lstStyle/>
        <a:p>
          <a:endParaRPr lang="de-DE"/>
        </a:p>
      </dgm:t>
    </dgm:pt>
    <dgm:pt modelId="{76BFC1E5-0922-40EF-A79F-F2ADA75D4B67}" type="sibTrans" cxnId="{787B784B-2DC8-48B5-95B4-9195C68BD60D}">
      <dgm:prSet/>
      <dgm:spPr/>
      <dgm:t>
        <a:bodyPr/>
        <a:lstStyle/>
        <a:p>
          <a:endParaRPr lang="de-DE"/>
        </a:p>
      </dgm:t>
    </dgm:pt>
    <dgm:pt modelId="{F58E9E28-0C42-4024-BABC-E6E2D8BF229C}">
      <dgm:prSet phldrT="[Text]"/>
      <dgm:spPr/>
      <dgm:t>
        <a:bodyPr/>
        <a:lstStyle/>
        <a:p>
          <a:endParaRPr lang="de-DE"/>
        </a:p>
      </dgm:t>
    </dgm:pt>
    <dgm:pt modelId="{D60CF61F-82C4-4FC6-BE9F-F2CB67FD64BD}" type="parTrans" cxnId="{FEA11C49-8C91-4A12-B218-5A4A4A7B6480}">
      <dgm:prSet/>
      <dgm:spPr/>
      <dgm:t>
        <a:bodyPr/>
        <a:lstStyle/>
        <a:p>
          <a:endParaRPr lang="de-DE"/>
        </a:p>
      </dgm:t>
    </dgm:pt>
    <dgm:pt modelId="{363E3A05-622E-410E-8B31-197211DAC0B8}" type="sibTrans" cxnId="{FEA11C49-8C91-4A12-B218-5A4A4A7B6480}">
      <dgm:prSet/>
      <dgm:spPr/>
      <dgm:t>
        <a:bodyPr/>
        <a:lstStyle/>
        <a:p>
          <a:endParaRPr lang="de-DE"/>
        </a:p>
      </dgm:t>
    </dgm:pt>
    <dgm:pt modelId="{1C5B1A25-AE0C-471F-A337-53A81CCF2C57}">
      <dgm:prSet phldrT="[Text]"/>
      <dgm:spPr/>
      <dgm:t>
        <a:bodyPr/>
        <a:lstStyle/>
        <a:p>
          <a:endParaRPr lang="de-DE"/>
        </a:p>
      </dgm:t>
    </dgm:pt>
    <dgm:pt modelId="{F3311B9D-D556-473B-AF5A-95A7B4281C86}" type="parTrans" cxnId="{BF732C6E-B836-44FE-88CE-287B2E821A92}">
      <dgm:prSet/>
      <dgm:spPr/>
      <dgm:t>
        <a:bodyPr/>
        <a:lstStyle/>
        <a:p>
          <a:endParaRPr lang="de-DE"/>
        </a:p>
      </dgm:t>
    </dgm:pt>
    <dgm:pt modelId="{F008584C-4E3A-4D05-AE91-E45D85257B5F}" type="sibTrans" cxnId="{BF732C6E-B836-44FE-88CE-287B2E821A92}">
      <dgm:prSet/>
      <dgm:spPr/>
      <dgm:t>
        <a:bodyPr/>
        <a:lstStyle/>
        <a:p>
          <a:endParaRPr lang="de-DE"/>
        </a:p>
      </dgm:t>
    </dgm:pt>
    <dgm:pt modelId="{0E0B4D2F-E705-4092-896E-81A331C4CB3A}">
      <dgm:prSet phldrT="[Text]"/>
      <dgm:spPr/>
      <dgm:t>
        <a:bodyPr/>
        <a:lstStyle/>
        <a:p>
          <a:r>
            <a:rPr lang="de-DE" dirty="0"/>
            <a:t> Fürsorge</a:t>
          </a:r>
        </a:p>
      </dgm:t>
    </dgm:pt>
    <dgm:pt modelId="{5753E2AF-7DDE-499B-860D-846C13FB3D0F}" type="parTrans" cxnId="{761103C5-0C1E-4C47-87CC-45C896E13C7A}">
      <dgm:prSet/>
      <dgm:spPr/>
      <dgm:t>
        <a:bodyPr/>
        <a:lstStyle/>
        <a:p>
          <a:endParaRPr lang="de-DE"/>
        </a:p>
      </dgm:t>
    </dgm:pt>
    <dgm:pt modelId="{FAF9E750-10D5-4299-A445-44925A0C5007}" type="sibTrans" cxnId="{761103C5-0C1E-4C47-87CC-45C896E13C7A}">
      <dgm:prSet/>
      <dgm:spPr/>
      <dgm:t>
        <a:bodyPr/>
        <a:lstStyle/>
        <a:p>
          <a:endParaRPr lang="de-DE"/>
        </a:p>
      </dgm:t>
    </dgm:pt>
    <dgm:pt modelId="{63CCB4C0-5D16-479C-A338-7E387768F730}">
      <dgm:prSet phldrT="[Text]"/>
      <dgm:spPr/>
      <dgm:t>
        <a:bodyPr/>
        <a:lstStyle/>
        <a:p>
          <a:r>
            <a:rPr lang="de-DE" dirty="0"/>
            <a:t> Wille</a:t>
          </a:r>
        </a:p>
      </dgm:t>
    </dgm:pt>
    <dgm:pt modelId="{9A90F06D-E232-4CE8-8D16-D170A4CE32D8}" type="parTrans" cxnId="{9E52134F-604D-4FA5-ADCC-FB4B42437CF0}">
      <dgm:prSet/>
      <dgm:spPr/>
      <dgm:t>
        <a:bodyPr/>
        <a:lstStyle/>
        <a:p>
          <a:endParaRPr lang="de-DE"/>
        </a:p>
      </dgm:t>
    </dgm:pt>
    <dgm:pt modelId="{45ED094A-60D3-4D7E-AD6C-739816E1CC84}" type="sibTrans" cxnId="{9E52134F-604D-4FA5-ADCC-FB4B42437CF0}">
      <dgm:prSet/>
      <dgm:spPr/>
      <dgm:t>
        <a:bodyPr/>
        <a:lstStyle/>
        <a:p>
          <a:endParaRPr lang="de-DE"/>
        </a:p>
      </dgm:t>
    </dgm:pt>
    <dgm:pt modelId="{71F17929-4941-47C2-95DE-5F0571C47619}">
      <dgm:prSet phldrT="[Text]"/>
      <dgm:spPr/>
      <dgm:t>
        <a:bodyPr/>
        <a:lstStyle/>
        <a:p>
          <a:endParaRPr lang="de-DE"/>
        </a:p>
      </dgm:t>
    </dgm:pt>
    <dgm:pt modelId="{CB4876DD-A541-46F9-BF6F-A83214CFEA4E}" type="parTrans" cxnId="{3142DFBD-4AB0-494F-90BB-FC2608CCCC47}">
      <dgm:prSet/>
      <dgm:spPr/>
      <dgm:t>
        <a:bodyPr/>
        <a:lstStyle/>
        <a:p>
          <a:endParaRPr lang="de-DE"/>
        </a:p>
      </dgm:t>
    </dgm:pt>
    <dgm:pt modelId="{3D8DFBDA-C281-4774-94C5-9E8F721041A5}" type="sibTrans" cxnId="{3142DFBD-4AB0-494F-90BB-FC2608CCCC47}">
      <dgm:prSet/>
      <dgm:spPr/>
      <dgm:t>
        <a:bodyPr/>
        <a:lstStyle/>
        <a:p>
          <a:endParaRPr lang="de-DE"/>
        </a:p>
      </dgm:t>
    </dgm:pt>
    <dgm:pt modelId="{8DD0FAC3-BE83-4BA4-83E8-BCB45E6A41EC}" type="pres">
      <dgm:prSet presAssocID="{201B52A6-2329-4D70-AF96-FEB82EA5C973}" presName="composite" presStyleCnt="0">
        <dgm:presLayoutVars>
          <dgm:chMax val="3"/>
          <dgm:animLvl val="lvl"/>
          <dgm:resizeHandles val="exact"/>
        </dgm:presLayoutVars>
      </dgm:prSet>
      <dgm:spPr/>
    </dgm:pt>
    <dgm:pt modelId="{E3038AD0-2867-4DFA-904C-9141625EF1CC}" type="pres">
      <dgm:prSet presAssocID="{44F4EADE-D955-47A3-B709-A9D474280593}" presName="gear1" presStyleLbl="node1" presStyleIdx="0" presStyleCnt="3">
        <dgm:presLayoutVars>
          <dgm:chMax val="1"/>
          <dgm:bulletEnabled val="1"/>
        </dgm:presLayoutVars>
      </dgm:prSet>
      <dgm:spPr/>
    </dgm:pt>
    <dgm:pt modelId="{B5265D91-C434-4061-B18C-B8FB1049E81C}" type="pres">
      <dgm:prSet presAssocID="{44F4EADE-D955-47A3-B709-A9D474280593}" presName="gear1srcNode" presStyleLbl="node1" presStyleIdx="0" presStyleCnt="3"/>
      <dgm:spPr/>
    </dgm:pt>
    <dgm:pt modelId="{8F750574-CB94-4B3F-AA46-EEC6B7B285B5}" type="pres">
      <dgm:prSet presAssocID="{44F4EADE-D955-47A3-B709-A9D474280593}" presName="gear1dstNode" presStyleLbl="node1" presStyleIdx="0" presStyleCnt="3"/>
      <dgm:spPr/>
    </dgm:pt>
    <dgm:pt modelId="{4B5E49E7-E38A-48D5-BA84-4225F28FBD05}" type="pres">
      <dgm:prSet presAssocID="{0E0B4D2F-E705-4092-896E-81A331C4CB3A}" presName="gear2" presStyleLbl="node1" presStyleIdx="1" presStyleCnt="3">
        <dgm:presLayoutVars>
          <dgm:chMax val="1"/>
          <dgm:bulletEnabled val="1"/>
        </dgm:presLayoutVars>
      </dgm:prSet>
      <dgm:spPr/>
    </dgm:pt>
    <dgm:pt modelId="{E4AD07C3-0C36-45F9-9932-9CE227BA55C5}" type="pres">
      <dgm:prSet presAssocID="{0E0B4D2F-E705-4092-896E-81A331C4CB3A}" presName="gear2srcNode" presStyleLbl="node1" presStyleIdx="1" presStyleCnt="3"/>
      <dgm:spPr/>
    </dgm:pt>
    <dgm:pt modelId="{B8F01EDD-0D23-48E2-B6A4-130DB8FCB7B4}" type="pres">
      <dgm:prSet presAssocID="{0E0B4D2F-E705-4092-896E-81A331C4CB3A}" presName="gear2dstNode" presStyleLbl="node1" presStyleIdx="1" presStyleCnt="3"/>
      <dgm:spPr/>
    </dgm:pt>
    <dgm:pt modelId="{AA674945-1D1B-4F54-ADE2-9C117CE1B61D}" type="pres">
      <dgm:prSet presAssocID="{63CCB4C0-5D16-479C-A338-7E387768F730}" presName="gear3" presStyleLbl="node1" presStyleIdx="2" presStyleCnt="3"/>
      <dgm:spPr/>
    </dgm:pt>
    <dgm:pt modelId="{8DB9425F-46F5-4EC7-B149-C7A8737E405B}" type="pres">
      <dgm:prSet presAssocID="{63CCB4C0-5D16-479C-A338-7E387768F730}" presName="gear3tx" presStyleLbl="node1" presStyleIdx="2" presStyleCnt="3">
        <dgm:presLayoutVars>
          <dgm:chMax val="1"/>
          <dgm:bulletEnabled val="1"/>
        </dgm:presLayoutVars>
      </dgm:prSet>
      <dgm:spPr/>
    </dgm:pt>
    <dgm:pt modelId="{A3AB3562-6277-4670-8072-075260F3138B}" type="pres">
      <dgm:prSet presAssocID="{63CCB4C0-5D16-479C-A338-7E387768F730}" presName="gear3srcNode" presStyleLbl="node1" presStyleIdx="2" presStyleCnt="3"/>
      <dgm:spPr/>
    </dgm:pt>
    <dgm:pt modelId="{7705C6FE-6FB8-4404-BBD4-6DA4507A7A0B}" type="pres">
      <dgm:prSet presAssocID="{63CCB4C0-5D16-479C-A338-7E387768F730}" presName="gear3dstNode" presStyleLbl="node1" presStyleIdx="2" presStyleCnt="3"/>
      <dgm:spPr/>
    </dgm:pt>
    <dgm:pt modelId="{51FA0F22-528D-45EB-8D98-B8CC831ACADE}" type="pres">
      <dgm:prSet presAssocID="{76BFC1E5-0922-40EF-A79F-F2ADA75D4B67}" presName="connector1" presStyleLbl="sibTrans2D1" presStyleIdx="0" presStyleCnt="3"/>
      <dgm:spPr/>
    </dgm:pt>
    <dgm:pt modelId="{40C58F56-41F9-45A9-B723-B4ACD565A9BE}" type="pres">
      <dgm:prSet presAssocID="{FAF9E750-10D5-4299-A445-44925A0C5007}" presName="connector2" presStyleLbl="sibTrans2D1" presStyleIdx="1" presStyleCnt="3"/>
      <dgm:spPr/>
    </dgm:pt>
    <dgm:pt modelId="{65648C37-11CB-4D18-9700-FA148A761E61}" type="pres">
      <dgm:prSet presAssocID="{45ED094A-60D3-4D7E-AD6C-739816E1CC84}" presName="connector3" presStyleLbl="sibTrans2D1" presStyleIdx="2" presStyleCnt="3"/>
      <dgm:spPr/>
    </dgm:pt>
  </dgm:ptLst>
  <dgm:cxnLst>
    <dgm:cxn modelId="{1AFF241C-0AC0-454C-8827-754BDD88C90E}" type="presOf" srcId="{0E0B4D2F-E705-4092-896E-81A331C4CB3A}" destId="{E4AD07C3-0C36-45F9-9932-9CE227BA55C5}" srcOrd="1" destOrd="0" presId="urn:microsoft.com/office/officeart/2005/8/layout/gear1"/>
    <dgm:cxn modelId="{5292E31E-1C59-4966-AD3A-D9580833897C}" type="presOf" srcId="{63CCB4C0-5D16-479C-A338-7E387768F730}" destId="{AA674945-1D1B-4F54-ADE2-9C117CE1B61D}" srcOrd="0" destOrd="0" presId="urn:microsoft.com/office/officeart/2005/8/layout/gear1"/>
    <dgm:cxn modelId="{CF3B6028-4CDC-42D9-BEC1-E100985B7BF0}" type="presOf" srcId="{0E0B4D2F-E705-4092-896E-81A331C4CB3A}" destId="{B8F01EDD-0D23-48E2-B6A4-130DB8FCB7B4}" srcOrd="2" destOrd="0" presId="urn:microsoft.com/office/officeart/2005/8/layout/gear1"/>
    <dgm:cxn modelId="{A540663E-0AAE-469D-995E-1FA021C3AB73}" type="presOf" srcId="{44F4EADE-D955-47A3-B709-A9D474280593}" destId="{8F750574-CB94-4B3F-AA46-EEC6B7B285B5}" srcOrd="2" destOrd="0" presId="urn:microsoft.com/office/officeart/2005/8/layout/gear1"/>
    <dgm:cxn modelId="{751CAC60-4C96-4150-B790-50525886C59E}" type="presOf" srcId="{63CCB4C0-5D16-479C-A338-7E387768F730}" destId="{8DB9425F-46F5-4EC7-B149-C7A8737E405B}" srcOrd="1" destOrd="0" presId="urn:microsoft.com/office/officeart/2005/8/layout/gear1"/>
    <dgm:cxn modelId="{FEA11C49-8C91-4A12-B218-5A4A4A7B6480}" srcId="{201B52A6-2329-4D70-AF96-FEB82EA5C973}" destId="{F58E9E28-0C42-4024-BABC-E6E2D8BF229C}" srcOrd="4" destOrd="0" parTransId="{D60CF61F-82C4-4FC6-BE9F-F2CB67FD64BD}" sibTransId="{363E3A05-622E-410E-8B31-197211DAC0B8}"/>
    <dgm:cxn modelId="{787B784B-2DC8-48B5-95B4-9195C68BD60D}" srcId="{201B52A6-2329-4D70-AF96-FEB82EA5C973}" destId="{44F4EADE-D955-47A3-B709-A9D474280593}" srcOrd="0" destOrd="0" parTransId="{079CE541-3D88-404B-91BB-5189D2C70367}" sibTransId="{76BFC1E5-0922-40EF-A79F-F2ADA75D4B67}"/>
    <dgm:cxn modelId="{C637C96B-C746-4E64-BC3D-B2A271CC8E31}" type="presOf" srcId="{44F4EADE-D955-47A3-B709-A9D474280593}" destId="{B5265D91-C434-4061-B18C-B8FB1049E81C}" srcOrd="1" destOrd="0" presId="urn:microsoft.com/office/officeart/2005/8/layout/gear1"/>
    <dgm:cxn modelId="{060E704C-E41C-4BC2-AC62-EE89AFA8A690}" type="presOf" srcId="{201B52A6-2329-4D70-AF96-FEB82EA5C973}" destId="{8DD0FAC3-BE83-4BA4-83E8-BCB45E6A41EC}" srcOrd="0" destOrd="0" presId="urn:microsoft.com/office/officeart/2005/8/layout/gear1"/>
    <dgm:cxn modelId="{BF732C6E-B836-44FE-88CE-287B2E821A92}" srcId="{201B52A6-2329-4D70-AF96-FEB82EA5C973}" destId="{1C5B1A25-AE0C-471F-A337-53A81CCF2C57}" srcOrd="5" destOrd="0" parTransId="{F3311B9D-D556-473B-AF5A-95A7B4281C86}" sibTransId="{F008584C-4E3A-4D05-AE91-E45D85257B5F}"/>
    <dgm:cxn modelId="{9E52134F-604D-4FA5-ADCC-FB4B42437CF0}" srcId="{201B52A6-2329-4D70-AF96-FEB82EA5C973}" destId="{63CCB4C0-5D16-479C-A338-7E387768F730}" srcOrd="2" destOrd="0" parTransId="{9A90F06D-E232-4CE8-8D16-D170A4CE32D8}" sibTransId="{45ED094A-60D3-4D7E-AD6C-739816E1CC84}"/>
    <dgm:cxn modelId="{C32F727A-8CE4-4AA8-9210-6FECFDFD2E08}" type="presOf" srcId="{76BFC1E5-0922-40EF-A79F-F2ADA75D4B67}" destId="{51FA0F22-528D-45EB-8D98-B8CC831ACADE}" srcOrd="0" destOrd="0" presId="urn:microsoft.com/office/officeart/2005/8/layout/gear1"/>
    <dgm:cxn modelId="{D37D09A8-A59B-4566-917A-5D5DA8468CAC}" type="presOf" srcId="{63CCB4C0-5D16-479C-A338-7E387768F730}" destId="{A3AB3562-6277-4670-8072-075260F3138B}" srcOrd="2" destOrd="0" presId="urn:microsoft.com/office/officeart/2005/8/layout/gear1"/>
    <dgm:cxn modelId="{33184EAA-4610-449E-A8F1-01C74CC83BEA}" type="presOf" srcId="{63CCB4C0-5D16-479C-A338-7E387768F730}" destId="{7705C6FE-6FB8-4404-BBD4-6DA4507A7A0B}" srcOrd="3" destOrd="0" presId="urn:microsoft.com/office/officeart/2005/8/layout/gear1"/>
    <dgm:cxn modelId="{3142DFBD-4AB0-494F-90BB-FC2608CCCC47}" srcId="{201B52A6-2329-4D70-AF96-FEB82EA5C973}" destId="{71F17929-4941-47C2-95DE-5F0571C47619}" srcOrd="3" destOrd="0" parTransId="{CB4876DD-A541-46F9-BF6F-A83214CFEA4E}" sibTransId="{3D8DFBDA-C281-4774-94C5-9E8F721041A5}"/>
    <dgm:cxn modelId="{20D176BE-761E-4E8A-AE23-EA89F56A5A96}" type="presOf" srcId="{44F4EADE-D955-47A3-B709-A9D474280593}" destId="{E3038AD0-2867-4DFA-904C-9141625EF1CC}" srcOrd="0" destOrd="0" presId="urn:microsoft.com/office/officeart/2005/8/layout/gear1"/>
    <dgm:cxn modelId="{761103C5-0C1E-4C47-87CC-45C896E13C7A}" srcId="{201B52A6-2329-4D70-AF96-FEB82EA5C973}" destId="{0E0B4D2F-E705-4092-896E-81A331C4CB3A}" srcOrd="1" destOrd="0" parTransId="{5753E2AF-7DDE-499B-860D-846C13FB3D0F}" sibTransId="{FAF9E750-10D5-4299-A445-44925A0C5007}"/>
    <dgm:cxn modelId="{9766E2EA-D429-4052-BEA1-258CF8CF84E2}" type="presOf" srcId="{0E0B4D2F-E705-4092-896E-81A331C4CB3A}" destId="{4B5E49E7-E38A-48D5-BA84-4225F28FBD05}" srcOrd="0" destOrd="0" presId="urn:microsoft.com/office/officeart/2005/8/layout/gear1"/>
    <dgm:cxn modelId="{FFC9B6F1-88A0-481D-AE19-89C4C1D8FED7}" type="presOf" srcId="{45ED094A-60D3-4D7E-AD6C-739816E1CC84}" destId="{65648C37-11CB-4D18-9700-FA148A761E61}" srcOrd="0" destOrd="0" presId="urn:microsoft.com/office/officeart/2005/8/layout/gear1"/>
    <dgm:cxn modelId="{026BD6F6-8470-42E0-8F73-76BDDD06F207}" type="presOf" srcId="{FAF9E750-10D5-4299-A445-44925A0C5007}" destId="{40C58F56-41F9-45A9-B723-B4ACD565A9BE}" srcOrd="0" destOrd="0" presId="urn:microsoft.com/office/officeart/2005/8/layout/gear1"/>
    <dgm:cxn modelId="{B8AAC45A-140E-4796-9493-6BD6E1FA923D}" type="presParOf" srcId="{8DD0FAC3-BE83-4BA4-83E8-BCB45E6A41EC}" destId="{E3038AD0-2867-4DFA-904C-9141625EF1CC}" srcOrd="0" destOrd="0" presId="urn:microsoft.com/office/officeart/2005/8/layout/gear1"/>
    <dgm:cxn modelId="{FB2BCF9E-43E2-475A-9A6C-1DE45B453A4E}" type="presParOf" srcId="{8DD0FAC3-BE83-4BA4-83E8-BCB45E6A41EC}" destId="{B5265D91-C434-4061-B18C-B8FB1049E81C}" srcOrd="1" destOrd="0" presId="urn:microsoft.com/office/officeart/2005/8/layout/gear1"/>
    <dgm:cxn modelId="{6093F153-5702-4F7D-8B5C-89B45F697E60}" type="presParOf" srcId="{8DD0FAC3-BE83-4BA4-83E8-BCB45E6A41EC}" destId="{8F750574-CB94-4B3F-AA46-EEC6B7B285B5}" srcOrd="2" destOrd="0" presId="urn:microsoft.com/office/officeart/2005/8/layout/gear1"/>
    <dgm:cxn modelId="{9A5ABD39-92C1-4D28-A624-D5EA75DA787A}" type="presParOf" srcId="{8DD0FAC3-BE83-4BA4-83E8-BCB45E6A41EC}" destId="{4B5E49E7-E38A-48D5-BA84-4225F28FBD05}" srcOrd="3" destOrd="0" presId="urn:microsoft.com/office/officeart/2005/8/layout/gear1"/>
    <dgm:cxn modelId="{A6D8DAF1-1F43-4EDE-AA84-B02E3BE80797}" type="presParOf" srcId="{8DD0FAC3-BE83-4BA4-83E8-BCB45E6A41EC}" destId="{E4AD07C3-0C36-45F9-9932-9CE227BA55C5}" srcOrd="4" destOrd="0" presId="urn:microsoft.com/office/officeart/2005/8/layout/gear1"/>
    <dgm:cxn modelId="{4B4CFB49-A5C8-477E-A240-B23350BF3667}" type="presParOf" srcId="{8DD0FAC3-BE83-4BA4-83E8-BCB45E6A41EC}" destId="{B8F01EDD-0D23-48E2-B6A4-130DB8FCB7B4}" srcOrd="5" destOrd="0" presId="urn:microsoft.com/office/officeart/2005/8/layout/gear1"/>
    <dgm:cxn modelId="{C69ADF13-E937-4BB1-A2C5-10054A20A232}" type="presParOf" srcId="{8DD0FAC3-BE83-4BA4-83E8-BCB45E6A41EC}" destId="{AA674945-1D1B-4F54-ADE2-9C117CE1B61D}" srcOrd="6" destOrd="0" presId="urn:microsoft.com/office/officeart/2005/8/layout/gear1"/>
    <dgm:cxn modelId="{D1B41627-694E-4781-AE2F-F6BE50F8B2F4}" type="presParOf" srcId="{8DD0FAC3-BE83-4BA4-83E8-BCB45E6A41EC}" destId="{8DB9425F-46F5-4EC7-B149-C7A8737E405B}" srcOrd="7" destOrd="0" presId="urn:microsoft.com/office/officeart/2005/8/layout/gear1"/>
    <dgm:cxn modelId="{3C00198C-69F9-46DD-935D-ABF85DBE3524}" type="presParOf" srcId="{8DD0FAC3-BE83-4BA4-83E8-BCB45E6A41EC}" destId="{A3AB3562-6277-4670-8072-075260F3138B}" srcOrd="8" destOrd="0" presId="urn:microsoft.com/office/officeart/2005/8/layout/gear1"/>
    <dgm:cxn modelId="{08A20C80-66E5-4C16-8AC5-5BCF5C9FF8C4}" type="presParOf" srcId="{8DD0FAC3-BE83-4BA4-83E8-BCB45E6A41EC}" destId="{7705C6FE-6FB8-4404-BBD4-6DA4507A7A0B}" srcOrd="9" destOrd="0" presId="urn:microsoft.com/office/officeart/2005/8/layout/gear1"/>
    <dgm:cxn modelId="{AEE7F746-4F15-456B-9E55-E5023609E920}" type="presParOf" srcId="{8DD0FAC3-BE83-4BA4-83E8-BCB45E6A41EC}" destId="{51FA0F22-528D-45EB-8D98-B8CC831ACADE}" srcOrd="10" destOrd="0" presId="urn:microsoft.com/office/officeart/2005/8/layout/gear1"/>
    <dgm:cxn modelId="{29AF6CEF-B75D-40C2-9B1B-D072626FA57A}" type="presParOf" srcId="{8DD0FAC3-BE83-4BA4-83E8-BCB45E6A41EC}" destId="{40C58F56-41F9-45A9-B723-B4ACD565A9BE}" srcOrd="11" destOrd="0" presId="urn:microsoft.com/office/officeart/2005/8/layout/gear1"/>
    <dgm:cxn modelId="{7090D7FD-B28B-4A99-9742-D9ACF36F4ED1}" type="presParOf" srcId="{8DD0FAC3-BE83-4BA4-83E8-BCB45E6A41EC}" destId="{65648C37-11CB-4D18-9700-FA148A761E61}" srcOrd="12" destOrd="0" presId="urn:microsoft.com/office/officeart/2005/8/layout/gear1"/>
  </dgm:cxnLst>
  <dgm:bg>
    <a:solidFill>
      <a:schemeClr val="bg1"/>
    </a:solidFill>
    <a:effect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38AD0-2867-4DFA-904C-9141625EF1CC}">
      <dsp:nvSpPr>
        <dsp:cNvPr id="0" name=""/>
        <dsp:cNvSpPr/>
      </dsp:nvSpPr>
      <dsp:spPr>
        <a:xfrm>
          <a:off x="844733" y="1176140"/>
          <a:ext cx="1032451" cy="1032451"/>
        </a:xfrm>
        <a:prstGeom prst="gear9">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de-DE" sz="600" kern="1200" dirty="0"/>
            <a:t>Wille</a:t>
          </a:r>
        </a:p>
      </dsp:txBody>
      <dsp:txXfrm>
        <a:off x="1052302" y="1417987"/>
        <a:ext cx="617313" cy="530701"/>
      </dsp:txXfrm>
    </dsp:sp>
    <dsp:sp modelId="{E0003BC6-FAE5-44D0-A231-9A02A0BB6A52}">
      <dsp:nvSpPr>
        <dsp:cNvPr id="0" name=""/>
        <dsp:cNvSpPr/>
      </dsp:nvSpPr>
      <dsp:spPr>
        <a:xfrm>
          <a:off x="244034" y="932106"/>
          <a:ext cx="750874" cy="750874"/>
        </a:xfrm>
        <a:prstGeom prst="gear6">
          <a:avLst/>
        </a:prstGeom>
        <a:solidFill>
          <a:schemeClr val="accent1">
            <a:shade val="50000"/>
            <a:hueOff val="377826"/>
            <a:satOff val="-48269"/>
            <a:lumOff val="353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de-DE" sz="600" kern="1200" dirty="0"/>
            <a:t>Fürsorge</a:t>
          </a:r>
        </a:p>
      </dsp:txBody>
      <dsp:txXfrm>
        <a:off x="433069" y="1122283"/>
        <a:ext cx="372804" cy="370520"/>
      </dsp:txXfrm>
    </dsp:sp>
    <dsp:sp modelId="{ACAC64FB-C47B-49AE-8AF9-24658D3B880D}">
      <dsp:nvSpPr>
        <dsp:cNvPr id="0" name=""/>
        <dsp:cNvSpPr/>
      </dsp:nvSpPr>
      <dsp:spPr>
        <a:xfrm rot="20700000">
          <a:off x="664600" y="414080"/>
          <a:ext cx="735703" cy="735703"/>
        </a:xfrm>
        <a:prstGeom prst="gear6">
          <a:avLst/>
        </a:prstGeom>
        <a:solidFill>
          <a:schemeClr val="accent1">
            <a:shade val="50000"/>
            <a:hueOff val="377826"/>
            <a:satOff val="-48269"/>
            <a:lumOff val="353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de-DE" sz="600" kern="1200" dirty="0"/>
            <a:t>Schutz</a:t>
          </a:r>
        </a:p>
      </dsp:txBody>
      <dsp:txXfrm rot="-20700000">
        <a:off x="825961" y="575441"/>
        <a:ext cx="412980" cy="412980"/>
      </dsp:txXfrm>
    </dsp:sp>
    <dsp:sp modelId="{51FA0F22-528D-45EB-8D98-B8CC831ACADE}">
      <dsp:nvSpPr>
        <dsp:cNvPr id="0" name=""/>
        <dsp:cNvSpPr/>
      </dsp:nvSpPr>
      <dsp:spPr>
        <a:xfrm>
          <a:off x="742308" y="1032969"/>
          <a:ext cx="1321538" cy="1321538"/>
        </a:xfrm>
        <a:prstGeom prst="circularArrow">
          <a:avLst>
            <a:gd name="adj1" fmla="val 4687"/>
            <a:gd name="adj2" fmla="val 299029"/>
            <a:gd name="adj3" fmla="val 2410925"/>
            <a:gd name="adj4" fmla="val 16110207"/>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0DBA0F-F217-48D0-B998-7DC506E2E105}">
      <dsp:nvSpPr>
        <dsp:cNvPr id="0" name=""/>
        <dsp:cNvSpPr/>
      </dsp:nvSpPr>
      <dsp:spPr>
        <a:xfrm>
          <a:off x="111055" y="775910"/>
          <a:ext cx="960180" cy="960180"/>
        </a:xfrm>
        <a:prstGeom prst="leftCircularArrow">
          <a:avLst>
            <a:gd name="adj1" fmla="val 6452"/>
            <a:gd name="adj2" fmla="val 429999"/>
            <a:gd name="adj3" fmla="val 10489124"/>
            <a:gd name="adj4" fmla="val 14837806"/>
            <a:gd name="adj5" fmla="val 7527"/>
          </a:avLst>
        </a:prstGeom>
        <a:solidFill>
          <a:schemeClr val="accent1">
            <a:shade val="90000"/>
            <a:hueOff val="426733"/>
            <a:satOff val="-48673"/>
            <a:lumOff val="3221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61873E-6548-4526-8836-7ECE8CF98869}">
      <dsp:nvSpPr>
        <dsp:cNvPr id="0" name=""/>
        <dsp:cNvSpPr/>
      </dsp:nvSpPr>
      <dsp:spPr>
        <a:xfrm>
          <a:off x="494424" y="262877"/>
          <a:ext cx="1035267" cy="1035267"/>
        </a:xfrm>
        <a:prstGeom prst="circularArrow">
          <a:avLst>
            <a:gd name="adj1" fmla="val 5984"/>
            <a:gd name="adj2" fmla="val 394124"/>
            <a:gd name="adj3" fmla="val 13313824"/>
            <a:gd name="adj4" fmla="val 10508221"/>
            <a:gd name="adj5" fmla="val 6981"/>
          </a:avLst>
        </a:prstGeom>
        <a:solidFill>
          <a:schemeClr val="accent1">
            <a:shade val="90000"/>
            <a:hueOff val="426733"/>
            <a:satOff val="-48673"/>
            <a:lumOff val="3221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38AD0-2867-4DFA-904C-9141625EF1CC}">
      <dsp:nvSpPr>
        <dsp:cNvPr id="0" name=""/>
        <dsp:cNvSpPr/>
      </dsp:nvSpPr>
      <dsp:spPr>
        <a:xfrm>
          <a:off x="867685" y="1173590"/>
          <a:ext cx="1060503" cy="1060503"/>
        </a:xfrm>
        <a:prstGeom prst="gear9">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Wille</a:t>
          </a:r>
        </a:p>
      </dsp:txBody>
      <dsp:txXfrm>
        <a:off x="1080893" y="1422008"/>
        <a:ext cx="634087" cy="545120"/>
      </dsp:txXfrm>
    </dsp:sp>
    <dsp:sp modelId="{E0003BC6-FAE5-44D0-A231-9A02A0BB6A52}">
      <dsp:nvSpPr>
        <dsp:cNvPr id="0" name=""/>
        <dsp:cNvSpPr/>
      </dsp:nvSpPr>
      <dsp:spPr>
        <a:xfrm>
          <a:off x="250664" y="922925"/>
          <a:ext cx="771275" cy="771275"/>
        </a:xfrm>
        <a:prstGeom prst="gear6">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Schutz</a:t>
          </a:r>
        </a:p>
      </dsp:txBody>
      <dsp:txXfrm>
        <a:off x="444835" y="1118269"/>
        <a:ext cx="382933" cy="380587"/>
      </dsp:txXfrm>
    </dsp:sp>
    <dsp:sp modelId="{ACAC64FB-C47B-49AE-8AF9-24658D3B880D}">
      <dsp:nvSpPr>
        <dsp:cNvPr id="0" name=""/>
        <dsp:cNvSpPr/>
      </dsp:nvSpPr>
      <dsp:spPr>
        <a:xfrm rot="20700000">
          <a:off x="682657" y="390824"/>
          <a:ext cx="755692" cy="755692"/>
        </a:xfrm>
        <a:prstGeom prst="gear6">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Fürsorge</a:t>
          </a:r>
        </a:p>
      </dsp:txBody>
      <dsp:txXfrm rot="-20700000">
        <a:off x="848403" y="556570"/>
        <a:ext cx="424201" cy="424201"/>
      </dsp:txXfrm>
    </dsp:sp>
    <dsp:sp modelId="{51FA0F22-528D-45EB-8D98-B8CC831ACADE}">
      <dsp:nvSpPr>
        <dsp:cNvPr id="0" name=""/>
        <dsp:cNvSpPr/>
      </dsp:nvSpPr>
      <dsp:spPr>
        <a:xfrm>
          <a:off x="763515" y="1025984"/>
          <a:ext cx="1357445" cy="1357445"/>
        </a:xfrm>
        <a:prstGeom prst="circularArrow">
          <a:avLst>
            <a:gd name="adj1" fmla="val 4688"/>
            <a:gd name="adj2" fmla="val 299029"/>
            <a:gd name="adj3" fmla="val 2415286"/>
            <a:gd name="adj4" fmla="val 16098837"/>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0DBA0F-F217-48D0-B998-7DC506E2E105}">
      <dsp:nvSpPr>
        <dsp:cNvPr id="0" name=""/>
        <dsp:cNvSpPr/>
      </dsp:nvSpPr>
      <dsp:spPr>
        <a:xfrm>
          <a:off x="114073" y="761996"/>
          <a:ext cx="986268" cy="986268"/>
        </a:xfrm>
        <a:prstGeom prst="leftCircularArrow">
          <a:avLst>
            <a:gd name="adj1" fmla="val 6452"/>
            <a:gd name="adj2" fmla="val 429999"/>
            <a:gd name="adj3" fmla="val 10489124"/>
            <a:gd name="adj4" fmla="val 14837806"/>
            <a:gd name="adj5" fmla="val 7527"/>
          </a:avLst>
        </a:prstGeom>
        <a:solidFill>
          <a:schemeClr val="accent1">
            <a:shade val="90000"/>
            <a:hueOff val="320050"/>
            <a:satOff val="-36505"/>
            <a:lumOff val="24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61873E-6548-4526-8836-7ECE8CF98869}">
      <dsp:nvSpPr>
        <dsp:cNvPr id="0" name=""/>
        <dsp:cNvSpPr/>
      </dsp:nvSpPr>
      <dsp:spPr>
        <a:xfrm>
          <a:off x="507858" y="235024"/>
          <a:ext cx="1063396" cy="1063396"/>
        </a:xfrm>
        <a:prstGeom prst="circularArrow">
          <a:avLst>
            <a:gd name="adj1" fmla="val 5984"/>
            <a:gd name="adj2" fmla="val 394124"/>
            <a:gd name="adj3" fmla="val 13313824"/>
            <a:gd name="adj4" fmla="val 10508221"/>
            <a:gd name="adj5" fmla="val 6981"/>
          </a:avLst>
        </a:prstGeom>
        <a:solidFill>
          <a:schemeClr val="accent1">
            <a:shade val="90000"/>
            <a:hueOff val="640100"/>
            <a:satOff val="-73010"/>
            <a:lumOff val="4831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38AD0-2867-4DFA-904C-9141625EF1CC}">
      <dsp:nvSpPr>
        <dsp:cNvPr id="0" name=""/>
        <dsp:cNvSpPr/>
      </dsp:nvSpPr>
      <dsp:spPr>
        <a:xfrm>
          <a:off x="848781" y="1175690"/>
          <a:ext cx="1037399" cy="1037399"/>
        </a:xfrm>
        <a:prstGeom prst="gear9">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 Schutz</a:t>
          </a:r>
        </a:p>
      </dsp:txBody>
      <dsp:txXfrm>
        <a:off x="1057344" y="1418696"/>
        <a:ext cx="620273" cy="533244"/>
      </dsp:txXfrm>
    </dsp:sp>
    <dsp:sp modelId="{4B5E49E7-E38A-48D5-BA84-4225F28FBD05}">
      <dsp:nvSpPr>
        <dsp:cNvPr id="0" name=""/>
        <dsp:cNvSpPr/>
      </dsp:nvSpPr>
      <dsp:spPr>
        <a:xfrm>
          <a:off x="245203" y="930487"/>
          <a:ext cx="754472" cy="754472"/>
        </a:xfrm>
        <a:prstGeom prst="gear6">
          <a:avLst/>
        </a:prstGeom>
        <a:solidFill>
          <a:schemeClr val="accent1">
            <a:shade val="80000"/>
            <a:hueOff val="303145"/>
            <a:satOff val="-35026"/>
            <a:lumOff val="193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 Fürsorge</a:t>
          </a:r>
        </a:p>
      </dsp:txBody>
      <dsp:txXfrm>
        <a:off x="435144" y="1121576"/>
        <a:ext cx="374590" cy="372294"/>
      </dsp:txXfrm>
    </dsp:sp>
    <dsp:sp modelId="{AA674945-1D1B-4F54-ADE2-9C117CE1B61D}">
      <dsp:nvSpPr>
        <dsp:cNvPr id="0" name=""/>
        <dsp:cNvSpPr/>
      </dsp:nvSpPr>
      <dsp:spPr>
        <a:xfrm rot="20700000">
          <a:off x="667785" y="409978"/>
          <a:ext cx="739228" cy="739228"/>
        </a:xfrm>
        <a:prstGeom prst="gear6">
          <a:avLst/>
        </a:prstGeom>
        <a:solidFill>
          <a:schemeClr val="accent1">
            <a:shade val="80000"/>
            <a:hueOff val="606291"/>
            <a:satOff val="-70052"/>
            <a:lumOff val="387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de-DE" sz="700" kern="1200" dirty="0"/>
            <a:t> Wille</a:t>
          </a:r>
        </a:p>
      </dsp:txBody>
      <dsp:txXfrm rot="-20700000">
        <a:off x="829919" y="572113"/>
        <a:ext cx="414959" cy="414959"/>
      </dsp:txXfrm>
    </dsp:sp>
    <dsp:sp modelId="{51FA0F22-528D-45EB-8D98-B8CC831ACADE}">
      <dsp:nvSpPr>
        <dsp:cNvPr id="0" name=""/>
        <dsp:cNvSpPr/>
      </dsp:nvSpPr>
      <dsp:spPr>
        <a:xfrm>
          <a:off x="746048" y="1031738"/>
          <a:ext cx="1327871" cy="1327871"/>
        </a:xfrm>
        <a:prstGeom prst="circularArrow">
          <a:avLst>
            <a:gd name="adj1" fmla="val 4687"/>
            <a:gd name="adj2" fmla="val 299029"/>
            <a:gd name="adj3" fmla="val 2411707"/>
            <a:gd name="adj4" fmla="val 16108161"/>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C58F56-41F9-45A9-B723-B4ACD565A9BE}">
      <dsp:nvSpPr>
        <dsp:cNvPr id="0" name=""/>
        <dsp:cNvSpPr/>
      </dsp:nvSpPr>
      <dsp:spPr>
        <a:xfrm>
          <a:off x="111587" y="773456"/>
          <a:ext cx="964781" cy="964781"/>
        </a:xfrm>
        <a:prstGeom prst="leftCircularArrow">
          <a:avLst>
            <a:gd name="adj1" fmla="val 6452"/>
            <a:gd name="adj2" fmla="val 429999"/>
            <a:gd name="adj3" fmla="val 10489124"/>
            <a:gd name="adj4" fmla="val 14837806"/>
            <a:gd name="adj5" fmla="val 7527"/>
          </a:avLst>
        </a:prstGeom>
        <a:solidFill>
          <a:schemeClr val="accent1">
            <a:shade val="90000"/>
            <a:hueOff val="309283"/>
            <a:satOff val="-35026"/>
            <a:lumOff val="1856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648C37-11CB-4D18-9700-FA148A761E61}">
      <dsp:nvSpPr>
        <dsp:cNvPr id="0" name=""/>
        <dsp:cNvSpPr/>
      </dsp:nvSpPr>
      <dsp:spPr>
        <a:xfrm>
          <a:off x="496793" y="257964"/>
          <a:ext cx="1040228" cy="1040228"/>
        </a:xfrm>
        <a:prstGeom prst="circularArrow">
          <a:avLst>
            <a:gd name="adj1" fmla="val 5984"/>
            <a:gd name="adj2" fmla="val 394124"/>
            <a:gd name="adj3" fmla="val 13313824"/>
            <a:gd name="adj4" fmla="val 10508221"/>
            <a:gd name="adj5" fmla="val 6981"/>
          </a:avLst>
        </a:prstGeom>
        <a:solidFill>
          <a:schemeClr val="accent1">
            <a:shade val="90000"/>
            <a:hueOff val="618566"/>
            <a:satOff val="-70052"/>
            <a:lumOff val="3712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052" cy="340381"/>
          </a:xfrm>
          <a:prstGeom prst="rect">
            <a:avLst/>
          </a:prstGeom>
        </p:spPr>
        <p:txBody>
          <a:bodyPr vert="horz" lIns="101352" tIns="50676" rIns="101352" bIns="50676" rtlCol="0"/>
          <a:lstStyle>
            <a:lvl1pPr algn="l">
              <a:defRPr sz="1300"/>
            </a:lvl1pPr>
          </a:lstStyle>
          <a:p>
            <a:endParaRPr lang="de-CH"/>
          </a:p>
        </p:txBody>
      </p:sp>
      <p:sp>
        <p:nvSpPr>
          <p:cNvPr id="3" name="Datumsplatzhalter 2"/>
          <p:cNvSpPr>
            <a:spLocks noGrp="1"/>
          </p:cNvSpPr>
          <p:nvPr>
            <p:ph type="dt" sz="quarter" idx="1"/>
          </p:nvPr>
        </p:nvSpPr>
        <p:spPr>
          <a:xfrm>
            <a:off x="5623126" y="0"/>
            <a:ext cx="4301052" cy="340381"/>
          </a:xfrm>
          <a:prstGeom prst="rect">
            <a:avLst/>
          </a:prstGeom>
        </p:spPr>
        <p:txBody>
          <a:bodyPr vert="horz" lIns="101352" tIns="50676" rIns="101352" bIns="50676" rtlCol="0"/>
          <a:lstStyle>
            <a:lvl1pPr algn="r">
              <a:defRPr sz="1300"/>
            </a:lvl1pPr>
          </a:lstStyle>
          <a:p>
            <a:fld id="{BA22A0BC-70E2-4F0E-9E80-3FAE4BA42306}" type="datetimeFigureOut">
              <a:rPr lang="de-CH" smtClean="0"/>
              <a:t>04.08.2023</a:t>
            </a:fld>
            <a:endParaRPr lang="de-CH"/>
          </a:p>
        </p:txBody>
      </p:sp>
      <p:sp>
        <p:nvSpPr>
          <p:cNvPr id="4" name="Fußzeilenplatzhalter 3"/>
          <p:cNvSpPr>
            <a:spLocks noGrp="1"/>
          </p:cNvSpPr>
          <p:nvPr>
            <p:ph type="ftr" sz="quarter" idx="2"/>
          </p:nvPr>
        </p:nvSpPr>
        <p:spPr>
          <a:xfrm>
            <a:off x="1" y="6457294"/>
            <a:ext cx="4301052" cy="340381"/>
          </a:xfrm>
          <a:prstGeom prst="rect">
            <a:avLst/>
          </a:prstGeom>
        </p:spPr>
        <p:txBody>
          <a:bodyPr vert="horz" lIns="101352" tIns="50676" rIns="101352" bIns="50676" rtlCol="0" anchor="b"/>
          <a:lstStyle>
            <a:lvl1pPr algn="l">
              <a:defRPr sz="1300"/>
            </a:lvl1pPr>
          </a:lstStyle>
          <a:p>
            <a:endParaRPr lang="de-CH"/>
          </a:p>
        </p:txBody>
      </p:sp>
      <p:sp>
        <p:nvSpPr>
          <p:cNvPr id="5" name="Foliennummernplatzhalter 4"/>
          <p:cNvSpPr>
            <a:spLocks noGrp="1"/>
          </p:cNvSpPr>
          <p:nvPr>
            <p:ph type="sldNum" sz="quarter" idx="3"/>
          </p:nvPr>
        </p:nvSpPr>
        <p:spPr>
          <a:xfrm>
            <a:off x="5623126" y="6457294"/>
            <a:ext cx="4301052" cy="340381"/>
          </a:xfrm>
          <a:prstGeom prst="rect">
            <a:avLst/>
          </a:prstGeom>
        </p:spPr>
        <p:txBody>
          <a:bodyPr vert="horz" lIns="101352" tIns="50676" rIns="101352" bIns="50676" rtlCol="0" anchor="b"/>
          <a:lstStyle>
            <a:lvl1pPr algn="r">
              <a:defRPr sz="1300"/>
            </a:lvl1pPr>
          </a:lstStyle>
          <a:p>
            <a:fld id="{1FBE9C36-D1F4-4E92-B77B-A80A266C380B}" type="slidenum">
              <a:rPr lang="de-CH" smtClean="0"/>
              <a:t>‹Nr.›</a:t>
            </a:fld>
            <a:endParaRPr lang="de-CH"/>
          </a:p>
        </p:txBody>
      </p:sp>
    </p:spTree>
    <p:extLst>
      <p:ext uri="{BB962C8B-B14F-4D97-AF65-F5344CB8AC3E}">
        <p14:creationId xmlns:p14="http://schemas.microsoft.com/office/powerpoint/2010/main" val="698725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4301052" cy="3391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5556" tIns="47779" rIns="95556" bIns="47779" numCol="1" anchor="t" anchorCtr="0" compatLnSpc="1">
            <a:prstTxWarp prst="textNoShape">
              <a:avLst/>
            </a:prstTxWarp>
          </a:bodyPr>
          <a:lstStyle>
            <a:lvl1pPr defTabSz="955455">
              <a:defRPr sz="1200"/>
            </a:lvl1pPr>
          </a:lstStyle>
          <a:p>
            <a:endParaRPr lang="de-CH"/>
          </a:p>
        </p:txBody>
      </p:sp>
      <p:sp>
        <p:nvSpPr>
          <p:cNvPr id="5123" name="Rectangle 3"/>
          <p:cNvSpPr>
            <a:spLocks noGrp="1" noChangeArrowheads="1"/>
          </p:cNvSpPr>
          <p:nvPr>
            <p:ph type="dt" idx="1"/>
          </p:nvPr>
        </p:nvSpPr>
        <p:spPr bwMode="auto">
          <a:xfrm>
            <a:off x="5623126" y="1"/>
            <a:ext cx="4301052" cy="3391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5556" tIns="47779" rIns="95556" bIns="47779" numCol="1" anchor="t" anchorCtr="0" compatLnSpc="1">
            <a:prstTxWarp prst="textNoShape">
              <a:avLst/>
            </a:prstTxWarp>
          </a:bodyPr>
          <a:lstStyle>
            <a:lvl1pPr algn="r" defTabSz="955455">
              <a:defRPr sz="1200"/>
            </a:lvl1pPr>
          </a:lstStyle>
          <a:p>
            <a:endParaRPr lang="de-CH"/>
          </a:p>
        </p:txBody>
      </p:sp>
      <p:sp>
        <p:nvSpPr>
          <p:cNvPr id="5124" name="Rectangle 4"/>
          <p:cNvSpPr>
            <a:spLocks noGrp="1" noRot="1" noChangeAspect="1" noChangeArrowheads="1" noTextEdit="1"/>
          </p:cNvSpPr>
          <p:nvPr>
            <p:ph type="sldImg" idx="2"/>
          </p:nvPr>
        </p:nvSpPr>
        <p:spPr bwMode="auto">
          <a:xfrm>
            <a:off x="2700338" y="511175"/>
            <a:ext cx="4527550" cy="25463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992173" y="3228648"/>
            <a:ext cx="7942295" cy="30584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5556" tIns="47779" rIns="95556" bIns="47779"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5126" name="Rectangle 6"/>
          <p:cNvSpPr>
            <a:spLocks noGrp="1" noChangeArrowheads="1"/>
          </p:cNvSpPr>
          <p:nvPr>
            <p:ph type="ftr" sz="quarter" idx="4"/>
          </p:nvPr>
        </p:nvSpPr>
        <p:spPr bwMode="auto">
          <a:xfrm>
            <a:off x="1" y="6457295"/>
            <a:ext cx="4301052" cy="3391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5556" tIns="47779" rIns="95556" bIns="47779" numCol="1" anchor="b" anchorCtr="0" compatLnSpc="1">
            <a:prstTxWarp prst="textNoShape">
              <a:avLst/>
            </a:prstTxWarp>
          </a:bodyPr>
          <a:lstStyle>
            <a:lvl1pPr defTabSz="955455">
              <a:defRPr sz="1200"/>
            </a:lvl1pPr>
          </a:lstStyle>
          <a:p>
            <a:endParaRPr lang="de-CH"/>
          </a:p>
        </p:txBody>
      </p:sp>
      <p:sp>
        <p:nvSpPr>
          <p:cNvPr id="5127" name="Rectangle 7"/>
          <p:cNvSpPr>
            <a:spLocks noGrp="1" noChangeArrowheads="1"/>
          </p:cNvSpPr>
          <p:nvPr>
            <p:ph type="sldNum" sz="quarter" idx="5"/>
          </p:nvPr>
        </p:nvSpPr>
        <p:spPr bwMode="auto">
          <a:xfrm>
            <a:off x="5623126" y="6457295"/>
            <a:ext cx="4301052" cy="3391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5556" tIns="47779" rIns="95556" bIns="47779" numCol="1" anchor="b" anchorCtr="0" compatLnSpc="1">
            <a:prstTxWarp prst="textNoShape">
              <a:avLst/>
            </a:prstTxWarp>
          </a:bodyPr>
          <a:lstStyle>
            <a:lvl1pPr algn="r" defTabSz="955455">
              <a:defRPr sz="1200"/>
            </a:lvl1pPr>
          </a:lstStyle>
          <a:p>
            <a:fld id="{54E7F490-E965-9B42-AE49-DA4BC6E663B1}" type="slidenum">
              <a:rPr lang="de-CH"/>
              <a:pPr/>
              <a:t>‹Nr.›</a:t>
            </a:fld>
            <a:endParaRPr lang="de-CH"/>
          </a:p>
        </p:txBody>
      </p:sp>
    </p:spTree>
    <p:extLst>
      <p:ext uri="{BB962C8B-B14F-4D97-AF65-F5344CB8AC3E}">
        <p14:creationId xmlns:p14="http://schemas.microsoft.com/office/powerpoint/2010/main" val="4984389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1225" y="1989138"/>
            <a:ext cx="10369550" cy="1295400"/>
          </a:xfrm>
        </p:spPr>
        <p:txBody>
          <a:bodyPr/>
          <a:lstStyle>
            <a:lvl1pPr>
              <a:defRPr sz="3900"/>
            </a:lvl1pPr>
          </a:lstStyle>
          <a:p>
            <a:pPr lvl="0"/>
            <a:r>
              <a:rPr lang="de-DE" noProof="0"/>
              <a:t>Titelmasterformat durch Klicken bearbeiten</a:t>
            </a:r>
            <a:endParaRPr lang="de-CH" noProof="0" dirty="0"/>
          </a:p>
        </p:txBody>
      </p:sp>
      <p:sp>
        <p:nvSpPr>
          <p:cNvPr id="4099" name="Rectangle 3"/>
          <p:cNvSpPr>
            <a:spLocks noGrp="1" noChangeArrowheads="1"/>
          </p:cNvSpPr>
          <p:nvPr>
            <p:ph type="subTitle" idx="1"/>
          </p:nvPr>
        </p:nvSpPr>
        <p:spPr>
          <a:xfrm>
            <a:off x="911225" y="3429000"/>
            <a:ext cx="10369550" cy="1752600"/>
          </a:xfrm>
        </p:spPr>
        <p:txBody>
          <a:bodyPr/>
          <a:lstStyle>
            <a:lvl1pPr marL="0" indent="0">
              <a:buNone/>
              <a:defRPr/>
            </a:lvl1pPr>
          </a:lstStyle>
          <a:p>
            <a:pPr lvl="0"/>
            <a:r>
              <a:rPr lang="de-DE" noProof="0"/>
              <a:t>Formatvorlage des Untertitelmasters durch Klicken bearbeiten</a:t>
            </a:r>
            <a:endParaRPr lang="de-CH" noProof="0" dirty="0"/>
          </a:p>
        </p:txBody>
      </p:sp>
      <p:sp>
        <p:nvSpPr>
          <p:cNvPr id="3" name="Datumsplatzhalter 2"/>
          <p:cNvSpPr>
            <a:spLocks noGrp="1"/>
          </p:cNvSpPr>
          <p:nvPr>
            <p:ph type="dt" sz="half" idx="10"/>
          </p:nvPr>
        </p:nvSpPr>
        <p:spPr/>
        <p:txBody>
          <a:bodyPr/>
          <a:lstStyle/>
          <a:p>
            <a:fld id="{847EEDFF-6BF2-4744-AB59-25A5AB15F381}" type="datetime1">
              <a:rPr lang="de-CH" smtClean="0"/>
              <a:pPr/>
              <a:t>04.08.2023</a:t>
            </a:fld>
            <a:endParaRPr lang="de-CH" dirty="0"/>
          </a:p>
        </p:txBody>
      </p:sp>
      <p:sp>
        <p:nvSpPr>
          <p:cNvPr id="4" name="Fußzeilenplatzhalter 3"/>
          <p:cNvSpPr>
            <a:spLocks noGrp="1"/>
          </p:cNvSpPr>
          <p:nvPr>
            <p:ph type="ftr" sz="quarter" idx="11"/>
          </p:nvPr>
        </p:nvSpPr>
        <p:spPr/>
        <p:txBody>
          <a:bodyPr/>
          <a:lstStyle/>
          <a:p>
            <a:r>
              <a:rPr lang="de-CH" dirty="0"/>
              <a:t>Titel der Präsentation, Autor</a:t>
            </a:r>
          </a:p>
        </p:txBody>
      </p:sp>
      <p:sp>
        <p:nvSpPr>
          <p:cNvPr id="5" name="Foliennummernplatzhalter 4"/>
          <p:cNvSpPr>
            <a:spLocks noGrp="1"/>
          </p:cNvSpPr>
          <p:nvPr>
            <p:ph type="sldNum" sz="quarter" idx="12"/>
          </p:nvPr>
        </p:nvSpPr>
        <p:spPr/>
        <p:txBody>
          <a:bodyPr/>
          <a:lstStyle/>
          <a:p>
            <a:r>
              <a:rPr lang="de-CH" dirty="0"/>
              <a:t>Seite </a:t>
            </a:r>
            <a:fld id="{9D46F3A4-F478-9440-BC8E-B732027F4C86}" type="slidenum">
              <a:rPr lang="de-CH" smtClean="0"/>
              <a:pPr/>
              <a:t>‹Nr.›</a:t>
            </a:fld>
            <a:endParaRPr lang="de-CH" dirty="0"/>
          </a:p>
        </p:txBody>
      </p:sp>
      <p:sp>
        <p:nvSpPr>
          <p:cNvPr id="7" name="Line 10"/>
          <p:cNvSpPr>
            <a:spLocks noChangeShapeType="1"/>
          </p:cNvSpPr>
          <p:nvPr userDrawn="1"/>
        </p:nvSpPr>
        <p:spPr bwMode="auto">
          <a:xfrm>
            <a:off x="0" y="1125538"/>
            <a:ext cx="12192000" cy="0"/>
          </a:xfrm>
          <a:prstGeom prst="line">
            <a:avLst/>
          </a:prstGeom>
          <a:noFill/>
          <a:ln w="15875">
            <a:solidFill>
              <a:srgbClr val="A3ADB7"/>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de-CH" sz="1700" dirty="0"/>
          </a:p>
        </p:txBody>
      </p:sp>
      <p:pic>
        <p:nvPicPr>
          <p:cNvPr id="8" name="Picture 7" descr="uzh_logo_d_pos_grau_1mm"/>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266" y="142875"/>
            <a:ext cx="1868488" cy="68421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Box 9"/>
          <p:cNvSpPr txBox="1">
            <a:spLocks noChangeArrowheads="1"/>
          </p:cNvSpPr>
          <p:nvPr userDrawn="1"/>
        </p:nvSpPr>
        <p:spPr bwMode="auto">
          <a:xfrm>
            <a:off x="911225" y="852488"/>
            <a:ext cx="7332663" cy="227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36000" rIns="0" bIns="0"/>
          <a:lstStyle/>
          <a:p>
            <a:pPr>
              <a:spcBef>
                <a:spcPct val="50000"/>
              </a:spcBef>
            </a:pPr>
            <a:r>
              <a:rPr lang="de-CH" sz="1400" b="1" dirty="0"/>
              <a:t>Rechtswissenschaftliche Fakultät</a:t>
            </a:r>
          </a:p>
        </p:txBody>
      </p:sp>
    </p:spTree>
  </p:cSld>
  <p:clrMapOvr>
    <a:masterClrMapping/>
  </p:clrMapOvr>
  <p:extLst>
    <p:ext uri="{DCECCB84-F9BA-43D5-87BE-67443E8EF086}">
      <p15:sldGuideLst xmlns:p15="http://schemas.microsoft.com/office/powerpoint/2012/main">
        <p15:guide id="1" orient="horz" pos="1253" userDrawn="1">
          <p15:clr>
            <a:srgbClr val="9FCC3B"/>
          </p15:clr>
        </p15:guide>
        <p15:guide id="2" orient="horz" pos="2160" userDrawn="1">
          <p15:clr>
            <a:srgbClr val="9FCC3B"/>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6" name="Rechteck 5"/>
          <p:cNvSpPr/>
          <p:nvPr userDrawn="1"/>
        </p:nvSpPr>
        <p:spPr bwMode="white">
          <a:xfrm>
            <a:off x="0" y="0"/>
            <a:ext cx="12192000" cy="6858000"/>
          </a:xfrm>
          <a:prstGeom prst="rect">
            <a:avLst/>
          </a:prstGeom>
          <a:solidFill>
            <a:srgbClr val="A3ADB7"/>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dirty="0">
              <a:ln>
                <a:noFill/>
              </a:ln>
              <a:solidFill>
                <a:srgbClr val="000000"/>
              </a:solidFill>
              <a:effectLst/>
              <a:latin typeface="Arial" charset="0"/>
              <a:ea typeface="ＭＳ Ｐゴシック" charset="0"/>
              <a:cs typeface="Arial" charset="0"/>
            </a:endParaRPr>
          </a:p>
        </p:txBody>
      </p:sp>
      <p:sp>
        <p:nvSpPr>
          <p:cNvPr id="2" name="Titel 1"/>
          <p:cNvSpPr>
            <a:spLocks noGrp="1"/>
          </p:cNvSpPr>
          <p:nvPr>
            <p:ph type="title"/>
          </p:nvPr>
        </p:nvSpPr>
        <p:spPr/>
        <p:txBody>
          <a:bodyPr/>
          <a:lstStyle>
            <a:lvl1pPr>
              <a:defRPr>
                <a:solidFill>
                  <a:schemeClr val="bg1"/>
                </a:solidFill>
              </a:defRPr>
            </a:lvl1pPr>
          </a:lstStyle>
          <a:p>
            <a:r>
              <a:rPr lang="de-DE"/>
              <a:t>Titelmasterformat durch Klicken bearbeiten</a:t>
            </a:r>
            <a:endParaRPr lang="de-CH" dirty="0"/>
          </a:p>
        </p:txBody>
      </p:sp>
    </p:spTree>
    <p:extLst>
      <p:ext uri="{BB962C8B-B14F-4D97-AF65-F5344CB8AC3E}">
        <p14:creationId xmlns:p14="http://schemas.microsoft.com/office/powerpoint/2010/main" val="18444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Tree>
    <p:extLst>
      <p:ext uri="{BB962C8B-B14F-4D97-AF65-F5344CB8AC3E}">
        <p14:creationId xmlns:p14="http://schemas.microsoft.com/office/powerpoint/2010/main" val="213394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Spal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a:xfrm>
            <a:off x="911225" y="1125539"/>
            <a:ext cx="5005388" cy="49672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Inhaltsplatzhalter 2"/>
          <p:cNvSpPr>
            <a:spLocks noGrp="1"/>
          </p:cNvSpPr>
          <p:nvPr>
            <p:ph idx="13"/>
          </p:nvPr>
        </p:nvSpPr>
        <p:spPr>
          <a:xfrm>
            <a:off x="6291040" y="1125539"/>
            <a:ext cx="5005388" cy="49672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34142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Tree>
    <p:extLst>
      <p:ext uri="{BB962C8B-B14F-4D97-AF65-F5344CB8AC3E}">
        <p14:creationId xmlns:p14="http://schemas.microsoft.com/office/powerpoint/2010/main" val="698641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192089" y="188912"/>
            <a:ext cx="11807824" cy="6480175"/>
          </a:xfrm>
        </p:spPr>
        <p:txBody>
          <a:bodyPr/>
          <a:lstStyle/>
          <a:p>
            <a:r>
              <a:rPr lang="de-DE"/>
              <a:t>Bild durch Klicken auf Symbol hinzufügen</a:t>
            </a:r>
            <a:endParaRPr lang="de-CH" dirty="0"/>
          </a:p>
        </p:txBody>
      </p:sp>
    </p:spTree>
    <p:extLst>
      <p:ext uri="{BB962C8B-B14F-4D97-AF65-F5344CB8AC3E}">
        <p14:creationId xmlns:p14="http://schemas.microsoft.com/office/powerpoint/2010/main" val="2131282136"/>
      </p:ext>
    </p:extLst>
  </p:cSld>
  <p:clrMapOvr>
    <a:masterClrMapping/>
  </p:clrMapOvr>
  <p:extLst>
    <p:ext uri="{DCECCB84-F9BA-43D5-87BE-67443E8EF086}">
      <p15:sldGuideLst xmlns:p15="http://schemas.microsoft.com/office/powerpoint/2012/main">
        <p15:guide id="1" pos="121" userDrawn="1">
          <p15:clr>
            <a:srgbClr val="9FCC3B"/>
          </p15:clr>
        </p15:guide>
        <p15:guide id="2" pos="7559" userDrawn="1">
          <p15:clr>
            <a:srgbClr val="9FCC3B"/>
          </p15:clr>
        </p15:guide>
        <p15:guide id="3" orient="horz" pos="119" userDrawn="1">
          <p15:clr>
            <a:srgbClr val="9FCC3B"/>
          </p15:clr>
        </p15:guide>
        <p15:guide id="4" orient="horz" pos="4201" userDrawn="1">
          <p15:clr>
            <a:srgbClr val="9FCC3B"/>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112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1225" y="188913"/>
            <a:ext cx="10369550" cy="6117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p>
            <a:pPr lvl="0"/>
            <a:r>
              <a:rPr lang="de-CH" dirty="0"/>
              <a:t>Mastertitelformat bearbeiten</a:t>
            </a:r>
          </a:p>
        </p:txBody>
      </p:sp>
      <p:sp>
        <p:nvSpPr>
          <p:cNvPr id="1027" name="Rectangle 3"/>
          <p:cNvSpPr>
            <a:spLocks noGrp="1" noChangeArrowheads="1"/>
          </p:cNvSpPr>
          <p:nvPr>
            <p:ph type="body" idx="1"/>
          </p:nvPr>
        </p:nvSpPr>
        <p:spPr bwMode="auto">
          <a:xfrm>
            <a:off x="911225" y="1125539"/>
            <a:ext cx="10369550" cy="4967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1028" name="Rectangle 4"/>
          <p:cNvSpPr>
            <a:spLocks noGrp="1" noChangeArrowheads="1"/>
          </p:cNvSpPr>
          <p:nvPr>
            <p:ph type="dt" sz="half" idx="2"/>
          </p:nvPr>
        </p:nvSpPr>
        <p:spPr bwMode="auto">
          <a:xfrm>
            <a:off x="911225" y="6524625"/>
            <a:ext cx="1246716"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defRPr sz="1000"/>
            </a:lvl1pPr>
          </a:lstStyle>
          <a:p>
            <a:fld id="{847EEDFF-6BF2-4744-AB59-25A5AB15F381}" type="datetime1">
              <a:rPr lang="de-CH"/>
              <a:pPr/>
              <a:t>04.08.2023</a:t>
            </a:fld>
            <a:endParaRPr lang="de-CH" dirty="0"/>
          </a:p>
        </p:txBody>
      </p:sp>
      <p:sp>
        <p:nvSpPr>
          <p:cNvPr id="1029" name="Rectangle 5"/>
          <p:cNvSpPr>
            <a:spLocks noGrp="1" noChangeArrowheads="1"/>
          </p:cNvSpPr>
          <p:nvPr>
            <p:ph type="ftr" sz="quarter" idx="3"/>
          </p:nvPr>
        </p:nvSpPr>
        <p:spPr bwMode="auto">
          <a:xfrm>
            <a:off x="22553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defRPr sz="1000"/>
            </a:lvl1pPr>
          </a:lstStyle>
          <a:p>
            <a:r>
              <a:rPr lang="de-CH" dirty="0"/>
              <a:t>Titel der Präsentation, Autor</a:t>
            </a:r>
          </a:p>
        </p:txBody>
      </p:sp>
      <p:sp>
        <p:nvSpPr>
          <p:cNvPr id="1030" name="Rectangle 6"/>
          <p:cNvSpPr>
            <a:spLocks noGrp="1" noChangeArrowheads="1"/>
          </p:cNvSpPr>
          <p:nvPr>
            <p:ph type="sldNum" sz="quarter" idx="4"/>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a:defRPr sz="1000"/>
            </a:lvl1pPr>
          </a:lstStyle>
          <a:p>
            <a:r>
              <a:rPr lang="de-CH" dirty="0"/>
              <a:t>Seite </a:t>
            </a:r>
            <a:fld id="{9D46F3A4-F478-9440-BC8E-B732027F4C86}" type="slidenum">
              <a:rPr lang="de-CH"/>
              <a:pPr/>
              <a:t>‹Nr.›</a:t>
            </a:fld>
            <a:endParaRPr lang="de-CH"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7" r:id="rId4"/>
    <p:sldLayoutId id="2147483654" r:id="rId5"/>
    <p:sldLayoutId id="2147483658" r:id="rId6"/>
    <p:sldLayoutId id="2147483655" r:id="rId7"/>
  </p:sldLayoutIdLst>
  <p:hf hdr="0"/>
  <p:txStyles>
    <p:titleStyle>
      <a:lvl1pPr algn="l" rtl="0" eaLnBrk="1" fontAlgn="base" hangingPunct="1">
        <a:spcBef>
          <a:spcPct val="0"/>
        </a:spcBef>
        <a:spcAft>
          <a:spcPct val="0"/>
        </a:spcAft>
        <a:defRPr sz="2400" b="1">
          <a:solidFill>
            <a:srgbClr val="0028A5"/>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24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2400" b="1">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2400" b="1">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ＭＳ Ｐゴシック" charset="0"/>
          <a:cs typeface="Arial" charset="0"/>
        </a:defRPr>
      </a:lvl9pPr>
    </p:titleStyle>
    <p:bodyStyle>
      <a:lvl1pPr marL="342000" indent="-342000" algn="l" rtl="0" eaLnBrk="1" fontAlgn="base" hangingPunct="1">
        <a:spcBef>
          <a:spcPct val="40000"/>
        </a:spcBef>
        <a:spcAft>
          <a:spcPct val="0"/>
        </a:spcAft>
        <a:buFont typeface="Arial" panose="020B0604020202020204" pitchFamily="34" charset="0"/>
        <a:buChar char="–"/>
        <a:defRPr sz="1700">
          <a:solidFill>
            <a:schemeClr val="tx1"/>
          </a:solidFill>
          <a:latin typeface="+mn-lt"/>
          <a:ea typeface="+mn-ea"/>
          <a:cs typeface="+mn-cs"/>
        </a:defRPr>
      </a:lvl1pPr>
      <a:lvl2pPr marL="684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2pPr>
      <a:lvl3pPr marL="1026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3pPr>
      <a:lvl4pPr marL="1368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4pPr>
      <a:lvl5pPr marL="1710000" indent="-342000"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5pPr>
      <a:lvl6pPr marL="18954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6pPr>
      <a:lvl7pPr marL="23526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7pPr>
      <a:lvl8pPr marL="28098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8pPr>
      <a:lvl9pPr marL="3267075" indent="-366713" algn="l" rtl="0" eaLnBrk="1" fontAlgn="base" hangingPunct="1">
        <a:spcBef>
          <a:spcPct val="40000"/>
        </a:spcBef>
        <a:spcAft>
          <a:spcPct val="0"/>
        </a:spcAft>
        <a:buFont typeface="Arial" charset="0"/>
        <a:buChar char="–"/>
        <a:defRPr sz="1700">
          <a:solidFill>
            <a:schemeClr val="tx1"/>
          </a:solidFill>
          <a:latin typeface="+mn-lt"/>
          <a:ea typeface="Arial" charset="0"/>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4" userDrawn="1">
          <p15:clr>
            <a:srgbClr val="F26B43"/>
          </p15:clr>
        </p15:guide>
        <p15:guide id="2" pos="7106" userDrawn="1">
          <p15:clr>
            <a:srgbClr val="F26B43"/>
          </p15:clr>
        </p15:guide>
        <p15:guide id="4" orient="horz" pos="119" userDrawn="1">
          <p15:clr>
            <a:srgbClr val="F26B43"/>
          </p15:clr>
        </p15:guide>
        <p15:guide id="5" orient="horz" pos="4110" userDrawn="1">
          <p15:clr>
            <a:srgbClr val="F26B43"/>
          </p15:clr>
        </p15:guide>
        <p15:guide id="6" pos="3840" userDrawn="1">
          <p15:clr>
            <a:srgbClr val="F26B43"/>
          </p15:clr>
        </p15:guide>
        <p15:guide id="7" pos="3953" userDrawn="1">
          <p15:clr>
            <a:srgbClr val="5ACBF0"/>
          </p15:clr>
        </p15:guide>
        <p15:guide id="8" pos="3727" userDrawn="1">
          <p15:clr>
            <a:srgbClr val="5ACBF0"/>
          </p15:clr>
        </p15:guide>
        <p15:guide id="9" pos="2615" userDrawn="1">
          <p15:clr>
            <a:srgbClr val="5ACBF0"/>
          </p15:clr>
        </p15:guide>
        <p15:guide id="10" pos="2819" userDrawn="1">
          <p15:clr>
            <a:srgbClr val="5ACBF0"/>
          </p15:clr>
        </p15:guide>
        <p15:guide id="11" pos="4861" userDrawn="1">
          <p15:clr>
            <a:srgbClr val="5ACBF0"/>
          </p15:clr>
        </p15:guide>
        <p15:guide id="12" pos="5065" userDrawn="1">
          <p15:clr>
            <a:srgbClr val="5ACBF0"/>
          </p15:clr>
        </p15:guide>
        <p15:guide id="13" orient="horz" pos="709" userDrawn="1">
          <p15:clr>
            <a:srgbClr val="F26B43"/>
          </p15:clr>
        </p15:guide>
        <p15:guide id="14" orient="horz" pos="38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DE" b="0" dirty="0">
                <a:latin typeface="Arial Black" panose="020B0A04020102020204" pitchFamily="34" charset="0"/>
              </a:rPr>
              <a:t>Der Vorsorgeauftrag</a:t>
            </a:r>
            <a:br>
              <a:rPr lang="de-DE" b="0" dirty="0">
                <a:latin typeface="Arial Black" panose="020B0A04020102020204" pitchFamily="34" charset="0"/>
              </a:rPr>
            </a:br>
            <a:r>
              <a:rPr lang="de-DE" sz="2400" b="0" dirty="0"/>
              <a:t>im System selbstbestimmter Vorsorge</a:t>
            </a:r>
            <a:endParaRPr lang="de-CH" sz="2400" b="0" dirty="0"/>
          </a:p>
        </p:txBody>
      </p:sp>
      <p:sp>
        <p:nvSpPr>
          <p:cNvPr id="2051" name="Rectangle 3"/>
          <p:cNvSpPr>
            <a:spLocks noGrp="1" noChangeArrowheads="1"/>
          </p:cNvSpPr>
          <p:nvPr>
            <p:ph type="subTitle" idx="1"/>
          </p:nvPr>
        </p:nvSpPr>
        <p:spPr>
          <a:xfrm>
            <a:off x="911225" y="3116560"/>
            <a:ext cx="10369550" cy="1752600"/>
          </a:xfrm>
        </p:spPr>
        <p:txBody>
          <a:bodyPr/>
          <a:lstStyle/>
          <a:p>
            <a:r>
              <a:rPr lang="de-CH" dirty="0">
                <a:latin typeface="+mj-lt"/>
              </a:rPr>
              <a:t>Prof. Dr. </a:t>
            </a:r>
            <a:r>
              <a:rPr lang="de-CH" dirty="0" err="1">
                <a:latin typeface="+mj-lt"/>
              </a:rPr>
              <a:t>iur</a:t>
            </a:r>
            <a:r>
              <a:rPr lang="de-CH" dirty="0">
                <a:latin typeface="+mj-lt"/>
              </a:rPr>
              <a:t>. Walter Boente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225" y="153054"/>
            <a:ext cx="10369550" cy="611795"/>
          </a:xfrm>
        </p:spPr>
        <p:txBody>
          <a:bodyPr/>
          <a:lstStyle/>
          <a:p>
            <a:r>
              <a:rPr lang="de-DE" dirty="0"/>
              <a:t>Exkurs: Kindesschutz</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10</a:t>
            </a:fld>
            <a:endParaRPr lang="de-CH" dirty="0">
              <a:latin typeface="+mj-lt"/>
            </a:endParaRPr>
          </a:p>
        </p:txBody>
      </p:sp>
      <p:grpSp>
        <p:nvGrpSpPr>
          <p:cNvPr id="24" name="Gruppieren 23">
            <a:extLst>
              <a:ext uri="{FF2B5EF4-FFF2-40B4-BE49-F238E27FC236}">
                <a16:creationId xmlns:a16="http://schemas.microsoft.com/office/drawing/2014/main" id="{5593CEA6-77DB-8F59-7D5A-A48D1F1DA4D6}"/>
              </a:ext>
            </a:extLst>
          </p:cNvPr>
          <p:cNvGrpSpPr/>
          <p:nvPr/>
        </p:nvGrpSpPr>
        <p:grpSpPr>
          <a:xfrm>
            <a:off x="882509" y="2925004"/>
            <a:ext cx="1080000" cy="1080000"/>
            <a:chOff x="589319" y="2795749"/>
            <a:chExt cx="1080000" cy="1080000"/>
          </a:xfrm>
        </p:grpSpPr>
        <p:pic>
          <p:nvPicPr>
            <p:cNvPr id="3" name="Grafik 2">
              <a:extLst>
                <a:ext uri="{FF2B5EF4-FFF2-40B4-BE49-F238E27FC236}">
                  <a16:creationId xmlns:a16="http://schemas.microsoft.com/office/drawing/2014/main" id="{6B555FB8-4620-032A-0905-41561C7969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90" y="2885749"/>
              <a:ext cx="436189" cy="900000"/>
            </a:xfrm>
            <a:prstGeom prst="rect">
              <a:avLst/>
            </a:prstGeom>
          </p:spPr>
        </p:pic>
        <p:sp>
          <p:nvSpPr>
            <p:cNvPr id="21" name="Ellipse 20">
              <a:extLst>
                <a:ext uri="{FF2B5EF4-FFF2-40B4-BE49-F238E27FC236}">
                  <a16:creationId xmlns:a16="http://schemas.microsoft.com/office/drawing/2014/main" id="{1B15D9CD-9A7B-122A-EAE5-359E78A439D7}"/>
                </a:ext>
              </a:extLst>
            </p:cNvPr>
            <p:cNvSpPr/>
            <p:nvPr/>
          </p:nvSpPr>
          <p:spPr>
            <a:xfrm>
              <a:off x="589319" y="2795749"/>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grpSp>
        <p:nvGrpSpPr>
          <p:cNvPr id="16" name="Gruppieren 15">
            <a:extLst>
              <a:ext uri="{FF2B5EF4-FFF2-40B4-BE49-F238E27FC236}">
                <a16:creationId xmlns:a16="http://schemas.microsoft.com/office/drawing/2014/main" id="{35F98311-EBE6-56AF-0633-0D2165484BC9}"/>
              </a:ext>
            </a:extLst>
          </p:cNvPr>
          <p:cNvGrpSpPr/>
          <p:nvPr/>
        </p:nvGrpSpPr>
        <p:grpSpPr>
          <a:xfrm>
            <a:off x="2639616" y="1052856"/>
            <a:ext cx="3465290" cy="1080000"/>
            <a:chOff x="2639616" y="1051293"/>
            <a:chExt cx="3465290" cy="1080000"/>
          </a:xfrm>
        </p:grpSpPr>
        <p:grpSp>
          <p:nvGrpSpPr>
            <p:cNvPr id="25" name="Gruppieren 24">
              <a:extLst>
                <a:ext uri="{FF2B5EF4-FFF2-40B4-BE49-F238E27FC236}">
                  <a16:creationId xmlns:a16="http://schemas.microsoft.com/office/drawing/2014/main" id="{EC4DC9B7-D8F2-0E7D-A37C-C39B50E89F2B}"/>
                </a:ext>
              </a:extLst>
            </p:cNvPr>
            <p:cNvGrpSpPr/>
            <p:nvPr/>
          </p:nvGrpSpPr>
          <p:grpSpPr>
            <a:xfrm>
              <a:off x="2639616" y="1051293"/>
              <a:ext cx="1080000" cy="1080000"/>
              <a:chOff x="589319" y="2795749"/>
              <a:chExt cx="1080000" cy="1080000"/>
            </a:xfrm>
          </p:grpSpPr>
          <p:pic>
            <p:nvPicPr>
              <p:cNvPr id="32" name="Grafik 31">
                <a:extLst>
                  <a:ext uri="{FF2B5EF4-FFF2-40B4-BE49-F238E27FC236}">
                    <a16:creationId xmlns:a16="http://schemas.microsoft.com/office/drawing/2014/main" id="{03CEF93F-FF43-5D19-5A75-922A1E7958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90" y="2885749"/>
                <a:ext cx="436189" cy="900000"/>
              </a:xfrm>
              <a:prstGeom prst="rect">
                <a:avLst/>
              </a:prstGeom>
            </p:spPr>
          </p:pic>
          <p:sp>
            <p:nvSpPr>
              <p:cNvPr id="38" name="Ellipse 37">
                <a:extLst>
                  <a:ext uri="{FF2B5EF4-FFF2-40B4-BE49-F238E27FC236}">
                    <a16:creationId xmlns:a16="http://schemas.microsoft.com/office/drawing/2014/main" id="{BF6CF801-4724-45F0-6C28-4C194ECB1B28}"/>
                  </a:ext>
                </a:extLst>
              </p:cNvPr>
              <p:cNvSpPr/>
              <p:nvPr/>
            </p:nvSpPr>
            <p:spPr>
              <a:xfrm>
                <a:off x="589319" y="2795749"/>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sp>
          <p:nvSpPr>
            <p:cNvPr id="39" name="Textfeld 38">
              <a:extLst>
                <a:ext uri="{FF2B5EF4-FFF2-40B4-BE49-F238E27FC236}">
                  <a16:creationId xmlns:a16="http://schemas.microsoft.com/office/drawing/2014/main" id="{67E62BD0-439A-69E7-D8E2-2E70105A24F6}"/>
                </a:ext>
              </a:extLst>
            </p:cNvPr>
            <p:cNvSpPr txBox="1"/>
            <p:nvPr/>
          </p:nvSpPr>
          <p:spPr>
            <a:xfrm>
              <a:off x="4075183" y="1398145"/>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grpSp>
      <p:grpSp>
        <p:nvGrpSpPr>
          <p:cNvPr id="17" name="Gruppieren 16">
            <a:extLst>
              <a:ext uri="{FF2B5EF4-FFF2-40B4-BE49-F238E27FC236}">
                <a16:creationId xmlns:a16="http://schemas.microsoft.com/office/drawing/2014/main" id="{0E9D171A-C7A0-9788-EF67-9A2D05A386EE}"/>
              </a:ext>
            </a:extLst>
          </p:cNvPr>
          <p:cNvGrpSpPr/>
          <p:nvPr/>
        </p:nvGrpSpPr>
        <p:grpSpPr>
          <a:xfrm>
            <a:off x="2664354" y="2925004"/>
            <a:ext cx="3204668" cy="1080000"/>
            <a:chOff x="2664354" y="2779365"/>
            <a:chExt cx="3204668" cy="1080000"/>
          </a:xfrm>
        </p:grpSpPr>
        <p:grpSp>
          <p:nvGrpSpPr>
            <p:cNvPr id="23" name="Gruppieren 22">
              <a:extLst>
                <a:ext uri="{FF2B5EF4-FFF2-40B4-BE49-F238E27FC236}">
                  <a16:creationId xmlns:a16="http://schemas.microsoft.com/office/drawing/2014/main" id="{34D95DAD-C81E-5A06-9EAE-161FE7F9FAE4}"/>
                </a:ext>
              </a:extLst>
            </p:cNvPr>
            <p:cNvGrpSpPr/>
            <p:nvPr/>
          </p:nvGrpSpPr>
          <p:grpSpPr>
            <a:xfrm>
              <a:off x="2664354" y="2779365"/>
              <a:ext cx="1080000" cy="1080000"/>
              <a:chOff x="1925512" y="4077072"/>
              <a:chExt cx="1080000" cy="1080000"/>
            </a:xfrm>
          </p:grpSpPr>
          <p:grpSp>
            <p:nvGrpSpPr>
              <p:cNvPr id="7" name="Gruppieren 6">
                <a:extLst>
                  <a:ext uri="{FF2B5EF4-FFF2-40B4-BE49-F238E27FC236}">
                    <a16:creationId xmlns:a16="http://schemas.microsoft.com/office/drawing/2014/main" id="{165F530B-820C-36E7-D1E8-CC6F44387A8D}"/>
                  </a:ext>
                </a:extLst>
              </p:cNvPr>
              <p:cNvGrpSpPr/>
              <p:nvPr/>
            </p:nvGrpSpPr>
            <p:grpSpPr>
              <a:xfrm>
                <a:off x="2446805" y="4167072"/>
                <a:ext cx="253944" cy="900000"/>
                <a:chOff x="2593965" y="4116285"/>
                <a:chExt cx="253944" cy="900000"/>
              </a:xfrm>
            </p:grpSpPr>
            <p:pic>
              <p:nvPicPr>
                <p:cNvPr id="36" name="Grafik 35">
                  <a:extLst>
                    <a:ext uri="{FF2B5EF4-FFF2-40B4-BE49-F238E27FC236}">
                      <a16:creationId xmlns:a16="http://schemas.microsoft.com/office/drawing/2014/main" id="{6C983071-FB77-7C85-53AC-67443F7B4B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p:spPr>
            </p:pic>
            <p:pic>
              <p:nvPicPr>
                <p:cNvPr id="37" name="Grafik 36">
                  <a:extLst>
                    <a:ext uri="{FF2B5EF4-FFF2-40B4-BE49-F238E27FC236}">
                      <a16:creationId xmlns:a16="http://schemas.microsoft.com/office/drawing/2014/main" id="{FC477E4F-1F03-A8AE-6E0C-19F5DA7602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p:spPr>
            </p:pic>
          </p:grpSp>
          <p:grpSp>
            <p:nvGrpSpPr>
              <p:cNvPr id="8" name="Gruppieren 7">
                <a:extLst>
                  <a:ext uri="{FF2B5EF4-FFF2-40B4-BE49-F238E27FC236}">
                    <a16:creationId xmlns:a16="http://schemas.microsoft.com/office/drawing/2014/main" id="{DCC57089-3149-4BF4-06C0-89383D2A7415}"/>
                  </a:ext>
                </a:extLst>
              </p:cNvPr>
              <p:cNvGrpSpPr/>
              <p:nvPr/>
            </p:nvGrpSpPr>
            <p:grpSpPr>
              <a:xfrm>
                <a:off x="2226536" y="4166898"/>
                <a:ext cx="251440" cy="900000"/>
                <a:chOff x="1135529" y="3512300"/>
                <a:chExt cx="251440" cy="900000"/>
              </a:xfrm>
            </p:grpSpPr>
            <p:pic>
              <p:nvPicPr>
                <p:cNvPr id="9" name="Grafik 8">
                  <a:extLst>
                    <a:ext uri="{FF2B5EF4-FFF2-40B4-BE49-F238E27FC236}">
                      <a16:creationId xmlns:a16="http://schemas.microsoft.com/office/drawing/2014/main" id="{98211839-3ADF-BB39-AEC5-C8995217FC0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0" name="Grafik 9">
                  <a:extLst>
                    <a:ext uri="{FF2B5EF4-FFF2-40B4-BE49-F238E27FC236}">
                      <a16:creationId xmlns:a16="http://schemas.microsoft.com/office/drawing/2014/main" id="{C3705123-9829-9B14-766B-C0ADAC37BC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sp>
            <p:nvSpPr>
              <p:cNvPr id="22" name="Ellipse 21">
                <a:extLst>
                  <a:ext uri="{FF2B5EF4-FFF2-40B4-BE49-F238E27FC236}">
                    <a16:creationId xmlns:a16="http://schemas.microsoft.com/office/drawing/2014/main" id="{B8F2BA6F-6219-A59E-1C73-EE2EDBED1AC5}"/>
                  </a:ext>
                </a:extLst>
              </p:cNvPr>
              <p:cNvSpPr/>
              <p:nvPr/>
            </p:nvSpPr>
            <p:spPr>
              <a:xfrm>
                <a:off x="1925512" y="407707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sp>
          <p:nvSpPr>
            <p:cNvPr id="40" name="Textfeld 39">
              <a:extLst>
                <a:ext uri="{FF2B5EF4-FFF2-40B4-BE49-F238E27FC236}">
                  <a16:creationId xmlns:a16="http://schemas.microsoft.com/office/drawing/2014/main" id="{B31022ED-AB5D-173D-ADEE-BB2AC2F0572F}"/>
                </a:ext>
              </a:extLst>
            </p:cNvPr>
            <p:cNvSpPr txBox="1"/>
            <p:nvPr/>
          </p:nvSpPr>
          <p:spPr>
            <a:xfrm>
              <a:off x="4071735" y="3144806"/>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grpSp>
      <p:grpSp>
        <p:nvGrpSpPr>
          <p:cNvPr id="18" name="Gruppieren 17">
            <a:extLst>
              <a:ext uri="{FF2B5EF4-FFF2-40B4-BE49-F238E27FC236}">
                <a16:creationId xmlns:a16="http://schemas.microsoft.com/office/drawing/2014/main" id="{AEEB774D-8F88-A759-6654-37B59CD7FC9D}"/>
              </a:ext>
            </a:extLst>
          </p:cNvPr>
          <p:cNvGrpSpPr/>
          <p:nvPr/>
        </p:nvGrpSpPr>
        <p:grpSpPr>
          <a:xfrm>
            <a:off x="2664354" y="4797152"/>
            <a:ext cx="3204668" cy="1080000"/>
            <a:chOff x="2664354" y="4666102"/>
            <a:chExt cx="3204668" cy="1080000"/>
          </a:xfrm>
        </p:grpSpPr>
        <p:sp>
          <p:nvSpPr>
            <p:cNvPr id="59" name="Ellipse 58">
              <a:extLst>
                <a:ext uri="{FF2B5EF4-FFF2-40B4-BE49-F238E27FC236}">
                  <a16:creationId xmlns:a16="http://schemas.microsoft.com/office/drawing/2014/main" id="{4F7DAC74-B8E4-A5A8-5A4F-922D177E4D0A}"/>
                </a:ext>
              </a:extLst>
            </p:cNvPr>
            <p:cNvSpPr/>
            <p:nvPr/>
          </p:nvSpPr>
          <p:spPr>
            <a:xfrm>
              <a:off x="2664354" y="466610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4071735" y="5031543"/>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844354" y="4775210"/>
              <a:ext cx="720000" cy="760000"/>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 name="Textfeld 12">
            <a:extLst>
              <a:ext uri="{FF2B5EF4-FFF2-40B4-BE49-F238E27FC236}">
                <a16:creationId xmlns:a16="http://schemas.microsoft.com/office/drawing/2014/main" id="{BF77E85A-5389-235A-CA5F-90184629E6ED}"/>
              </a:ext>
            </a:extLst>
          </p:cNvPr>
          <p:cNvSpPr txBox="1"/>
          <p:nvPr/>
        </p:nvSpPr>
        <p:spPr>
          <a:xfrm>
            <a:off x="6864644" y="876489"/>
            <a:ext cx="4919988" cy="1400383"/>
          </a:xfrm>
          <a:prstGeom prst="rect">
            <a:avLst/>
          </a:prstGeom>
          <a:noFill/>
        </p:spPr>
        <p:txBody>
          <a:bodyPr wrap="square">
            <a:spAutoFit/>
          </a:bodyPr>
          <a:lstStyle/>
          <a:p>
            <a:r>
              <a:rPr lang="de-DE" b="1" dirty="0"/>
              <a:t>Art. 17 ZGB. </a:t>
            </a:r>
            <a:r>
              <a:rPr lang="de-DE" dirty="0">
                <a:solidFill>
                  <a:srgbClr val="0099FF"/>
                </a:solidFill>
              </a:rPr>
              <a:t>Handlungsunfähig sind</a:t>
            </a:r>
            <a:r>
              <a:rPr lang="de-DE" dirty="0"/>
              <a:t> urteilsunfähige Personen, </a:t>
            </a:r>
            <a:r>
              <a:rPr lang="de-DE" dirty="0">
                <a:solidFill>
                  <a:srgbClr val="0099FF"/>
                </a:solidFill>
              </a:rPr>
              <a:t>Minderjährige</a:t>
            </a:r>
            <a:r>
              <a:rPr lang="de-DE" dirty="0"/>
              <a:t> sowie Personen unter umfassender Beistandschaft.</a:t>
            </a:r>
          </a:p>
          <a:p>
            <a:r>
              <a:rPr lang="de-DE" b="1" dirty="0"/>
              <a:t>Art. 19 ZGB.</a:t>
            </a:r>
            <a:r>
              <a:rPr lang="de-DE" dirty="0"/>
              <a:t> </a:t>
            </a:r>
            <a:r>
              <a:rPr lang="de-DE" baseline="30000" dirty="0"/>
              <a:t>1</a:t>
            </a:r>
            <a:r>
              <a:rPr lang="de-DE" dirty="0"/>
              <a:t> </a:t>
            </a:r>
            <a:r>
              <a:rPr lang="de-DE" dirty="0">
                <a:solidFill>
                  <a:srgbClr val="0099FF"/>
                </a:solidFill>
              </a:rPr>
              <a:t>Urteilsfähige handlungsunfähige Personen können</a:t>
            </a:r>
            <a:r>
              <a:rPr lang="de-DE" dirty="0"/>
              <a:t> …</a:t>
            </a:r>
            <a:endParaRPr lang="de-CH" dirty="0"/>
          </a:p>
        </p:txBody>
      </p:sp>
      <p:sp>
        <p:nvSpPr>
          <p:cNvPr id="15" name="Textfeld 14">
            <a:extLst>
              <a:ext uri="{FF2B5EF4-FFF2-40B4-BE49-F238E27FC236}">
                <a16:creationId xmlns:a16="http://schemas.microsoft.com/office/drawing/2014/main" id="{7A8D3587-6D10-37E3-9791-22C31601FDAF}"/>
              </a:ext>
            </a:extLst>
          </p:cNvPr>
          <p:cNvSpPr txBox="1"/>
          <p:nvPr/>
        </p:nvSpPr>
        <p:spPr>
          <a:xfrm>
            <a:off x="6864644" y="2774759"/>
            <a:ext cx="4919988" cy="1400383"/>
          </a:xfrm>
          <a:prstGeom prst="rect">
            <a:avLst/>
          </a:prstGeom>
          <a:noFill/>
        </p:spPr>
        <p:txBody>
          <a:bodyPr wrap="square">
            <a:spAutoFit/>
          </a:bodyPr>
          <a:lstStyle/>
          <a:p>
            <a:r>
              <a:rPr lang="de-DE" b="1" i="0" dirty="0">
                <a:solidFill>
                  <a:srgbClr val="000000"/>
                </a:solidFill>
                <a:effectLst/>
                <a:latin typeface="+mj-lt"/>
              </a:rPr>
              <a:t>Art. 296 ZGB. </a:t>
            </a:r>
            <a:r>
              <a:rPr lang="de-DE" b="0" i="0" baseline="30000" dirty="0">
                <a:solidFill>
                  <a:srgbClr val="000000"/>
                </a:solidFill>
                <a:effectLst/>
                <a:latin typeface="+mj-lt"/>
              </a:rPr>
              <a:t>1</a:t>
            </a:r>
            <a:r>
              <a:rPr lang="de-DE" b="0" i="0" dirty="0">
                <a:solidFill>
                  <a:srgbClr val="000000"/>
                </a:solidFill>
                <a:effectLst/>
                <a:latin typeface="+mj-lt"/>
              </a:rPr>
              <a:t> Die </a:t>
            </a:r>
            <a:r>
              <a:rPr lang="de-DE" b="0" i="0" dirty="0">
                <a:solidFill>
                  <a:srgbClr val="FF0066"/>
                </a:solidFill>
                <a:effectLst/>
                <a:latin typeface="+mj-lt"/>
              </a:rPr>
              <a:t>elterliche Sorge</a:t>
            </a:r>
            <a:r>
              <a:rPr lang="de-DE" b="0" i="0" dirty="0">
                <a:solidFill>
                  <a:srgbClr val="000000"/>
                </a:solidFill>
                <a:effectLst/>
                <a:latin typeface="+mj-lt"/>
              </a:rPr>
              <a:t> dient dem Wohl des Kindes.</a:t>
            </a:r>
          </a:p>
          <a:p>
            <a:r>
              <a:rPr lang="de-DE" b="0" i="0" baseline="30000" dirty="0">
                <a:solidFill>
                  <a:srgbClr val="000000"/>
                </a:solidFill>
                <a:effectLst/>
                <a:latin typeface="+mj-lt"/>
              </a:rPr>
              <a:t>2</a:t>
            </a:r>
            <a:r>
              <a:rPr lang="de-DE" b="0" i="0" dirty="0">
                <a:solidFill>
                  <a:srgbClr val="000000"/>
                </a:solidFill>
                <a:effectLst/>
                <a:latin typeface="+mj-lt"/>
              </a:rPr>
              <a:t> Die Kinder stehen, solange sie minderjährig sind, unter der gemeinsamen elterlichen Sorge von Vater und Mutter.</a:t>
            </a:r>
            <a:r>
              <a:rPr lang="de-DE" dirty="0">
                <a:latin typeface="+mj-lt"/>
              </a:rPr>
              <a:t> …</a:t>
            </a:r>
            <a:endParaRPr lang="de-CH" dirty="0">
              <a:latin typeface="+mj-lt"/>
            </a:endParaRPr>
          </a:p>
        </p:txBody>
      </p:sp>
      <p:sp>
        <p:nvSpPr>
          <p:cNvPr id="27" name="Textfeld 26">
            <a:extLst>
              <a:ext uri="{FF2B5EF4-FFF2-40B4-BE49-F238E27FC236}">
                <a16:creationId xmlns:a16="http://schemas.microsoft.com/office/drawing/2014/main" id="{9BF50D73-4819-7582-E3A7-79B1BCD6885B}"/>
              </a:ext>
            </a:extLst>
          </p:cNvPr>
          <p:cNvSpPr txBox="1"/>
          <p:nvPr/>
        </p:nvSpPr>
        <p:spPr>
          <a:xfrm>
            <a:off x="6864644" y="4620905"/>
            <a:ext cx="4919988" cy="1400383"/>
          </a:xfrm>
          <a:prstGeom prst="rect">
            <a:avLst/>
          </a:prstGeom>
          <a:noFill/>
        </p:spPr>
        <p:txBody>
          <a:bodyPr wrap="square">
            <a:spAutoFit/>
          </a:bodyPr>
          <a:lstStyle/>
          <a:p>
            <a:r>
              <a:rPr lang="de-DE" b="1" dirty="0"/>
              <a:t>Art. 307 ZGB.</a:t>
            </a:r>
            <a:r>
              <a:rPr lang="de-DE" dirty="0"/>
              <a:t> </a:t>
            </a:r>
            <a:r>
              <a:rPr lang="de-DE" baseline="30000" dirty="0"/>
              <a:t>1</a:t>
            </a:r>
            <a:r>
              <a:rPr lang="de-DE" dirty="0"/>
              <a:t> Ist das Wohl des Kindes gefährdet und sorgen die Eltern nicht von sich aus für Abhilfe oder sind sie dazu </a:t>
            </a:r>
            <a:r>
              <a:rPr lang="de-DE" dirty="0" err="1"/>
              <a:t>ausserstande</a:t>
            </a:r>
            <a:r>
              <a:rPr lang="de-DE" dirty="0"/>
              <a:t>, so trifft die </a:t>
            </a:r>
            <a:r>
              <a:rPr lang="de-DE" dirty="0">
                <a:solidFill>
                  <a:srgbClr val="FF0066"/>
                </a:solidFill>
              </a:rPr>
              <a:t>Kindesschutzbehörde</a:t>
            </a:r>
            <a:r>
              <a:rPr lang="de-DE" dirty="0"/>
              <a:t> die geeigneten </a:t>
            </a:r>
            <a:r>
              <a:rPr lang="de-DE" dirty="0" err="1"/>
              <a:t>Massnahmen</a:t>
            </a:r>
            <a:r>
              <a:rPr lang="de-DE" dirty="0"/>
              <a:t> zum Schutz des Kindes. …</a:t>
            </a:r>
            <a:endParaRPr lang="de-CH" dirty="0"/>
          </a:p>
        </p:txBody>
      </p:sp>
    </p:spTree>
    <p:extLst>
      <p:ext uri="{BB962C8B-B14F-4D97-AF65-F5344CB8AC3E}">
        <p14:creationId xmlns:p14="http://schemas.microsoft.com/office/powerpoint/2010/main" val="255487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16" name="Gruppieren 15"/>
          <p:cNvGrpSpPr/>
          <p:nvPr/>
        </p:nvGrpSpPr>
        <p:grpSpPr>
          <a:xfrm>
            <a:off x="911225" y="1896305"/>
            <a:ext cx="2125048" cy="2163010"/>
            <a:chOff x="33418" y="2109172"/>
            <a:chExt cx="2232248" cy="2242480"/>
          </a:xfrm>
        </p:grpSpPr>
        <p:sp>
          <p:nvSpPr>
            <p:cNvPr id="17" name="Rechteck 16"/>
            <p:cNvSpPr/>
            <p:nvPr/>
          </p:nvSpPr>
          <p:spPr>
            <a:xfrm>
              <a:off x="44466"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18" name="Textfeld 17"/>
            <p:cNvSpPr txBox="1"/>
            <p:nvPr/>
          </p:nvSpPr>
          <p:spPr>
            <a:xfrm>
              <a:off x="44130" y="2804229"/>
              <a:ext cx="567801" cy="893436"/>
            </a:xfrm>
            <a:prstGeom prst="rect">
              <a:avLst/>
            </a:prstGeom>
            <a:noFill/>
          </p:spPr>
          <p:txBody>
            <a:bodyPr wrap="none" rtlCol="0">
              <a:spAutoFit/>
            </a:bodyPr>
            <a:lstStyle/>
            <a:p>
              <a:r>
                <a:rPr lang="de-DE" sz="5000" dirty="0">
                  <a:solidFill>
                    <a:srgbClr val="7F7F7F"/>
                  </a:solidFill>
                  <a:latin typeface="+mj-lt"/>
                </a:rPr>
                <a:t>1</a:t>
              </a:r>
            </a:p>
          </p:txBody>
        </p:sp>
        <p:sp>
          <p:nvSpPr>
            <p:cNvPr id="19" name="Rechteck 18"/>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Ein „komplettes Vorsorgedossier“</a:t>
              </a:r>
            </a:p>
          </p:txBody>
        </p:sp>
      </p:grpSp>
      <p:grpSp>
        <p:nvGrpSpPr>
          <p:cNvPr id="20" name="Gruppieren 19"/>
          <p:cNvGrpSpPr/>
          <p:nvPr/>
        </p:nvGrpSpPr>
        <p:grpSpPr>
          <a:xfrm>
            <a:off x="3677806" y="1896305"/>
            <a:ext cx="2081501" cy="2161083"/>
            <a:chOff x="2409682" y="2109172"/>
            <a:chExt cx="2221200" cy="2240483"/>
          </a:xfrm>
        </p:grpSpPr>
        <p:sp>
          <p:nvSpPr>
            <p:cNvPr id="21" name="Rechteck 20"/>
            <p:cNvSpPr/>
            <p:nvPr/>
          </p:nvSpPr>
          <p:spPr>
            <a:xfrm>
              <a:off x="2409682"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2" name="Textfeld 21"/>
            <p:cNvSpPr txBox="1"/>
            <p:nvPr/>
          </p:nvSpPr>
          <p:spPr>
            <a:xfrm>
              <a:off x="2426384" y="2802313"/>
              <a:ext cx="576811" cy="893436"/>
            </a:xfrm>
            <a:prstGeom prst="rect">
              <a:avLst/>
            </a:prstGeom>
            <a:noFill/>
          </p:spPr>
          <p:txBody>
            <a:bodyPr wrap="none" rtlCol="0">
              <a:spAutoFit/>
            </a:bodyPr>
            <a:lstStyle/>
            <a:p>
              <a:r>
                <a:rPr lang="de-DE" sz="5000" dirty="0">
                  <a:solidFill>
                    <a:srgbClr val="7F7F7F"/>
                  </a:solidFill>
                  <a:latin typeface="+mj-lt"/>
                </a:rPr>
                <a:t>2</a:t>
              </a:r>
            </a:p>
          </p:txBody>
        </p:sp>
        <p:sp>
          <p:nvSpPr>
            <p:cNvPr id="23" name="Rechteck 22"/>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rPr>
                <a:t>Rückblick auf das Personenrecht</a:t>
              </a:r>
            </a:p>
          </p:txBody>
        </p:sp>
      </p:grpSp>
      <p:grpSp>
        <p:nvGrpSpPr>
          <p:cNvPr id="28" name="Gruppieren 27"/>
          <p:cNvGrpSpPr/>
          <p:nvPr/>
        </p:nvGrpSpPr>
        <p:grpSpPr>
          <a:xfrm>
            <a:off x="9161574" y="1896305"/>
            <a:ext cx="2119201" cy="2160001"/>
            <a:chOff x="5767390" y="2484000"/>
            <a:chExt cx="2232250" cy="2239361"/>
          </a:xfrm>
        </p:grpSpPr>
        <p:sp>
          <p:nvSpPr>
            <p:cNvPr id="29" name="Rechteck 28"/>
            <p:cNvSpPr/>
            <p:nvPr/>
          </p:nvSpPr>
          <p:spPr>
            <a:xfrm>
              <a:off x="5778439" y="2484000"/>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30" name="Textfeld 29"/>
            <p:cNvSpPr txBox="1"/>
            <p:nvPr/>
          </p:nvSpPr>
          <p:spPr>
            <a:xfrm>
              <a:off x="5813261" y="3163256"/>
              <a:ext cx="569368" cy="893436"/>
            </a:xfrm>
            <a:prstGeom prst="rect">
              <a:avLst/>
            </a:prstGeom>
            <a:noFill/>
          </p:spPr>
          <p:txBody>
            <a:bodyPr wrap="none" rtlCol="0">
              <a:spAutoFit/>
            </a:bodyPr>
            <a:lstStyle/>
            <a:p>
              <a:r>
                <a:rPr lang="de-DE" sz="5000" dirty="0">
                  <a:solidFill>
                    <a:srgbClr val="7F7F7F"/>
                  </a:solidFill>
                  <a:latin typeface="+mj-lt"/>
                </a:rPr>
                <a:t>4</a:t>
              </a:r>
            </a:p>
          </p:txBody>
        </p:sp>
        <p:sp>
          <p:nvSpPr>
            <p:cNvPr id="31" name="Rechteck 30"/>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Weitere Vorsorgeinstrumente</a:t>
              </a:r>
            </a:p>
          </p:txBody>
        </p:sp>
      </p:grpSp>
      <p:grpSp>
        <p:nvGrpSpPr>
          <p:cNvPr id="2" name="Gruppieren 1">
            <a:extLst>
              <a:ext uri="{FF2B5EF4-FFF2-40B4-BE49-F238E27FC236}">
                <a16:creationId xmlns:a16="http://schemas.microsoft.com/office/drawing/2014/main" id="{CDA06A61-9CD0-D4D6-F970-FADBDE6FC022}"/>
              </a:ext>
            </a:extLst>
          </p:cNvPr>
          <p:cNvGrpSpPr/>
          <p:nvPr/>
        </p:nvGrpSpPr>
        <p:grpSpPr>
          <a:xfrm>
            <a:off x="6400840" y="1896305"/>
            <a:ext cx="2119202" cy="2160048"/>
            <a:chOff x="5767390" y="2484001"/>
            <a:chExt cx="2232250" cy="2239410"/>
          </a:xfrm>
        </p:grpSpPr>
        <p:sp>
          <p:nvSpPr>
            <p:cNvPr id="3" name="Rechteck 2">
              <a:extLst>
                <a:ext uri="{FF2B5EF4-FFF2-40B4-BE49-F238E27FC236}">
                  <a16:creationId xmlns:a16="http://schemas.microsoft.com/office/drawing/2014/main" id="{64C27391-982F-0B83-BBD8-EE0C0180D39A}"/>
                </a:ext>
              </a:extLst>
            </p:cNvPr>
            <p:cNvSpPr/>
            <p:nvPr/>
          </p:nvSpPr>
          <p:spPr>
            <a:xfrm>
              <a:off x="5778439" y="2484001"/>
              <a:ext cx="2221201"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4" name="Textfeld 3">
              <a:extLst>
                <a:ext uri="{FF2B5EF4-FFF2-40B4-BE49-F238E27FC236}">
                  <a16:creationId xmlns:a16="http://schemas.microsoft.com/office/drawing/2014/main" id="{8E648226-B7F1-7FF4-37AD-80C24D34159F}"/>
                </a:ext>
              </a:extLst>
            </p:cNvPr>
            <p:cNvSpPr txBox="1"/>
            <p:nvPr/>
          </p:nvSpPr>
          <p:spPr>
            <a:xfrm>
              <a:off x="5817464" y="3163257"/>
              <a:ext cx="569368" cy="893436"/>
            </a:xfrm>
            <a:prstGeom prst="rect">
              <a:avLst/>
            </a:prstGeom>
            <a:noFill/>
          </p:spPr>
          <p:txBody>
            <a:bodyPr wrap="none" rtlCol="0">
              <a:spAutoFit/>
            </a:bodyPr>
            <a:lstStyle/>
            <a:p>
              <a:r>
                <a:rPr lang="de-DE" sz="5000" dirty="0">
                  <a:solidFill>
                    <a:schemeClr val="bg1"/>
                  </a:solidFill>
                  <a:latin typeface="+mj-lt"/>
                </a:rPr>
                <a:t>3</a:t>
              </a:r>
            </a:p>
          </p:txBody>
        </p:sp>
        <p:sp>
          <p:nvSpPr>
            <p:cNvPr id="5" name="Rechteck 4">
              <a:extLst>
                <a:ext uri="{FF2B5EF4-FFF2-40B4-BE49-F238E27FC236}">
                  <a16:creationId xmlns:a16="http://schemas.microsoft.com/office/drawing/2014/main" id="{B2B177DC-8360-535A-C6AE-821A48DEA2B7}"/>
                </a:ext>
              </a:extLst>
            </p:cNvPr>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Vorsorgeauftrag als selbstbestimmte Fürsorgeorganisation</a:t>
              </a:r>
            </a:p>
          </p:txBody>
        </p:sp>
      </p:grpSp>
    </p:spTree>
    <p:extLst>
      <p:ext uri="{BB962C8B-B14F-4D97-AF65-F5344CB8AC3E}">
        <p14:creationId xmlns:p14="http://schemas.microsoft.com/office/powerpoint/2010/main" val="79591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B4BC4560-6434-B35F-5088-4F9701AC9498}"/>
              </a:ext>
            </a:extLst>
          </p:cNvPr>
          <p:cNvGrpSpPr/>
          <p:nvPr/>
        </p:nvGrpSpPr>
        <p:grpSpPr>
          <a:xfrm>
            <a:off x="2635381" y="1605749"/>
            <a:ext cx="1080000" cy="1080000"/>
            <a:chOff x="882509" y="2925004"/>
            <a:chExt cx="1080000" cy="1080000"/>
          </a:xfrm>
        </p:grpSpPr>
        <p:sp>
          <p:nvSpPr>
            <p:cNvPr id="20" name="Ellipse 19">
              <a:extLst>
                <a:ext uri="{FF2B5EF4-FFF2-40B4-BE49-F238E27FC236}">
                  <a16:creationId xmlns:a16="http://schemas.microsoft.com/office/drawing/2014/main" id="{8DC504C9-52EC-5AD8-0DEA-46A72931375F}"/>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26" name="Gruppieren 25">
              <a:extLst>
                <a:ext uri="{FF2B5EF4-FFF2-40B4-BE49-F238E27FC236}">
                  <a16:creationId xmlns:a16="http://schemas.microsoft.com/office/drawing/2014/main" id="{F86CC0CA-DAFA-7828-D642-D52238E20DDC}"/>
                </a:ext>
              </a:extLst>
            </p:cNvPr>
            <p:cNvGrpSpPr/>
            <p:nvPr/>
          </p:nvGrpSpPr>
          <p:grpSpPr>
            <a:xfrm>
              <a:off x="1296022" y="3005841"/>
              <a:ext cx="251440" cy="900000"/>
              <a:chOff x="1135529" y="3512300"/>
              <a:chExt cx="251440" cy="900000"/>
            </a:xfrm>
          </p:grpSpPr>
          <p:pic>
            <p:nvPicPr>
              <p:cNvPr id="28" name="Grafik 27">
                <a:extLst>
                  <a:ext uri="{FF2B5EF4-FFF2-40B4-BE49-F238E27FC236}">
                    <a16:creationId xmlns:a16="http://schemas.microsoft.com/office/drawing/2014/main" id="{B39F9AB7-FBE2-6F91-9AEA-01BC4D55E4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29" name="Grafik 28">
                <a:extLst>
                  <a:ext uri="{FF2B5EF4-FFF2-40B4-BE49-F238E27FC236}">
                    <a16:creationId xmlns:a16="http://schemas.microsoft.com/office/drawing/2014/main" id="{BB84E28F-51D4-4B76-7084-89F9B2508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2" name="Titel 1"/>
          <p:cNvSpPr>
            <a:spLocks noGrp="1"/>
          </p:cNvSpPr>
          <p:nvPr>
            <p:ph type="title"/>
          </p:nvPr>
        </p:nvSpPr>
        <p:spPr>
          <a:xfrm>
            <a:off x="911225" y="153054"/>
            <a:ext cx="10369550" cy="611795"/>
          </a:xfrm>
        </p:spPr>
        <p:txBody>
          <a:bodyPr/>
          <a:lstStyle/>
          <a:p>
            <a:r>
              <a:rPr lang="de-DE" dirty="0"/>
              <a:t>Eigensorge, Fürsorge und Vorsorge(-auftrag)</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12</a:t>
            </a:fld>
            <a:endParaRPr lang="de-CH" dirty="0">
              <a:latin typeface="+mj-lt"/>
            </a:endParaRPr>
          </a:p>
        </p:txBody>
      </p:sp>
      <p:sp>
        <p:nvSpPr>
          <p:cNvPr id="39" name="Textfeld 38">
            <a:extLst>
              <a:ext uri="{FF2B5EF4-FFF2-40B4-BE49-F238E27FC236}">
                <a16:creationId xmlns:a16="http://schemas.microsoft.com/office/drawing/2014/main" id="{67E62BD0-439A-69E7-D8E2-2E70105A24F6}"/>
              </a:ext>
            </a:extLst>
          </p:cNvPr>
          <p:cNvSpPr txBox="1"/>
          <p:nvPr/>
        </p:nvSpPr>
        <p:spPr>
          <a:xfrm>
            <a:off x="4128894" y="1965863"/>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grpSp>
        <p:nvGrpSpPr>
          <p:cNvPr id="18" name="Gruppieren 17">
            <a:extLst>
              <a:ext uri="{FF2B5EF4-FFF2-40B4-BE49-F238E27FC236}">
                <a16:creationId xmlns:a16="http://schemas.microsoft.com/office/drawing/2014/main" id="{AEEB774D-8F88-A759-6654-37B59CD7FC9D}"/>
              </a:ext>
            </a:extLst>
          </p:cNvPr>
          <p:cNvGrpSpPr/>
          <p:nvPr/>
        </p:nvGrpSpPr>
        <p:grpSpPr>
          <a:xfrm>
            <a:off x="2664354" y="4221208"/>
            <a:ext cx="3204668" cy="1080000"/>
            <a:chOff x="2664354" y="4666102"/>
            <a:chExt cx="3204668" cy="1080000"/>
          </a:xfrm>
        </p:grpSpPr>
        <p:sp>
          <p:nvSpPr>
            <p:cNvPr id="59" name="Ellipse 58">
              <a:extLst>
                <a:ext uri="{FF2B5EF4-FFF2-40B4-BE49-F238E27FC236}">
                  <a16:creationId xmlns:a16="http://schemas.microsoft.com/office/drawing/2014/main" id="{4F7DAC74-B8E4-A5A8-5A4F-922D177E4D0A}"/>
                </a:ext>
              </a:extLst>
            </p:cNvPr>
            <p:cNvSpPr/>
            <p:nvPr/>
          </p:nvSpPr>
          <p:spPr>
            <a:xfrm>
              <a:off x="2664354" y="466610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4071735" y="5031543"/>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844354" y="4775210"/>
              <a:ext cx="720000" cy="760000"/>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 name="Textfeld 12">
            <a:extLst>
              <a:ext uri="{FF2B5EF4-FFF2-40B4-BE49-F238E27FC236}">
                <a16:creationId xmlns:a16="http://schemas.microsoft.com/office/drawing/2014/main" id="{BF77E85A-5389-235A-CA5F-90184629E6ED}"/>
              </a:ext>
            </a:extLst>
          </p:cNvPr>
          <p:cNvSpPr txBox="1"/>
          <p:nvPr/>
        </p:nvSpPr>
        <p:spPr>
          <a:xfrm>
            <a:off x="6864644" y="1819670"/>
            <a:ext cx="4919988" cy="646331"/>
          </a:xfrm>
          <a:prstGeom prst="rect">
            <a:avLst/>
          </a:prstGeom>
          <a:noFill/>
        </p:spPr>
        <p:txBody>
          <a:bodyPr wrap="square">
            <a:spAutoFit/>
          </a:bodyPr>
          <a:lstStyle/>
          <a:p>
            <a:r>
              <a:rPr lang="de-DE" sz="1800" b="1" i="0" dirty="0">
                <a:solidFill>
                  <a:srgbClr val="000000"/>
                </a:solidFill>
                <a:effectLst/>
                <a:latin typeface="+mj-lt"/>
              </a:rPr>
              <a:t>Art. 16</a:t>
            </a:r>
            <a:r>
              <a:rPr lang="de-DE" sz="1800" b="1" dirty="0">
                <a:solidFill>
                  <a:srgbClr val="000000"/>
                </a:solidFill>
                <a:latin typeface="+mj-lt"/>
              </a:rPr>
              <a:t> ZGB.</a:t>
            </a:r>
            <a:r>
              <a:rPr lang="de-DE" sz="1800" dirty="0">
                <a:solidFill>
                  <a:srgbClr val="000000"/>
                </a:solidFill>
                <a:latin typeface="+mj-lt"/>
              </a:rPr>
              <a:t> </a:t>
            </a:r>
            <a:r>
              <a:rPr lang="de-DE" sz="1800" b="0" i="0" dirty="0">
                <a:solidFill>
                  <a:srgbClr val="0099FF"/>
                </a:solidFill>
                <a:effectLst/>
                <a:latin typeface="+mj-lt"/>
              </a:rPr>
              <a:t>Urteilsfähig im Sinne dieses Gesetzes ist jede Person</a:t>
            </a:r>
            <a:r>
              <a:rPr lang="de-DE" sz="1800" b="0" i="0" dirty="0">
                <a:solidFill>
                  <a:srgbClr val="000000"/>
                </a:solidFill>
                <a:effectLst/>
                <a:latin typeface="+mj-lt"/>
              </a:rPr>
              <a:t>, der nicht …</a:t>
            </a:r>
            <a:endParaRPr lang="de-CH" dirty="0">
              <a:latin typeface="+mj-lt"/>
            </a:endParaRPr>
          </a:p>
        </p:txBody>
      </p:sp>
      <p:sp>
        <p:nvSpPr>
          <p:cNvPr id="27" name="Textfeld 26">
            <a:extLst>
              <a:ext uri="{FF2B5EF4-FFF2-40B4-BE49-F238E27FC236}">
                <a16:creationId xmlns:a16="http://schemas.microsoft.com/office/drawing/2014/main" id="{9BF50D73-4819-7582-E3A7-79B1BCD6885B}"/>
              </a:ext>
            </a:extLst>
          </p:cNvPr>
          <p:cNvSpPr txBox="1"/>
          <p:nvPr/>
        </p:nvSpPr>
        <p:spPr>
          <a:xfrm>
            <a:off x="6864644" y="4352037"/>
            <a:ext cx="4919988" cy="877163"/>
          </a:xfrm>
          <a:prstGeom prst="rect">
            <a:avLst/>
          </a:prstGeom>
          <a:noFill/>
        </p:spPr>
        <p:txBody>
          <a:bodyPr wrap="square">
            <a:spAutoFit/>
          </a:bodyPr>
          <a:lstStyle/>
          <a:p>
            <a:r>
              <a:rPr lang="de-DE" b="1" dirty="0"/>
              <a:t>Art. 388  ZGB.</a:t>
            </a:r>
            <a:r>
              <a:rPr lang="de-DE" dirty="0"/>
              <a:t> </a:t>
            </a:r>
            <a:r>
              <a:rPr lang="de-DE" baseline="30000" dirty="0"/>
              <a:t>1</a:t>
            </a:r>
            <a:r>
              <a:rPr lang="de-DE" dirty="0"/>
              <a:t> Die </a:t>
            </a:r>
            <a:r>
              <a:rPr lang="de-DE" dirty="0">
                <a:solidFill>
                  <a:srgbClr val="FF0066"/>
                </a:solidFill>
              </a:rPr>
              <a:t>behördlichen </a:t>
            </a:r>
            <a:r>
              <a:rPr lang="de-DE" dirty="0" err="1">
                <a:solidFill>
                  <a:srgbClr val="FF0066"/>
                </a:solidFill>
              </a:rPr>
              <a:t>Massnahmen</a:t>
            </a:r>
            <a:r>
              <a:rPr lang="de-DE" dirty="0">
                <a:solidFill>
                  <a:srgbClr val="FF0066"/>
                </a:solidFill>
              </a:rPr>
              <a:t> des Erwachsenenschutzes</a:t>
            </a:r>
            <a:r>
              <a:rPr lang="de-DE" dirty="0"/>
              <a:t> stellen das Wohl und den Schutz hilfsbedürftiger Personen sicher.</a:t>
            </a:r>
          </a:p>
        </p:txBody>
      </p:sp>
      <p:grpSp>
        <p:nvGrpSpPr>
          <p:cNvPr id="14" name="Gruppieren 13">
            <a:extLst>
              <a:ext uri="{FF2B5EF4-FFF2-40B4-BE49-F238E27FC236}">
                <a16:creationId xmlns:a16="http://schemas.microsoft.com/office/drawing/2014/main" id="{B2693547-7023-8774-012C-71E70E8BCA91}"/>
              </a:ext>
            </a:extLst>
          </p:cNvPr>
          <p:cNvGrpSpPr/>
          <p:nvPr/>
        </p:nvGrpSpPr>
        <p:grpSpPr>
          <a:xfrm>
            <a:off x="882509" y="2925004"/>
            <a:ext cx="1080000" cy="1080000"/>
            <a:chOff x="882509" y="2925004"/>
            <a:chExt cx="1080000" cy="1080000"/>
          </a:xfrm>
        </p:grpSpPr>
        <p:sp>
          <p:nvSpPr>
            <p:cNvPr id="21" name="Ellipse 20">
              <a:extLst>
                <a:ext uri="{FF2B5EF4-FFF2-40B4-BE49-F238E27FC236}">
                  <a16:creationId xmlns:a16="http://schemas.microsoft.com/office/drawing/2014/main" id="{1B15D9CD-9A7B-122A-EAE5-359E78A439D7}"/>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4" name="Gruppieren 3">
              <a:extLst>
                <a:ext uri="{FF2B5EF4-FFF2-40B4-BE49-F238E27FC236}">
                  <a16:creationId xmlns:a16="http://schemas.microsoft.com/office/drawing/2014/main" id="{40C506EB-C15A-2DD2-4E98-345882F5DC1A}"/>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897C6FBE-3083-CFE9-BE6C-CE8C281C77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E0E6027C-C232-6058-78AD-92194A39C2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Tree>
    <p:extLst>
      <p:ext uri="{BB962C8B-B14F-4D97-AF65-F5344CB8AC3E}">
        <p14:creationId xmlns:p14="http://schemas.microsoft.com/office/powerpoint/2010/main" val="278319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B4BC4560-6434-B35F-5088-4F9701AC9498}"/>
              </a:ext>
            </a:extLst>
          </p:cNvPr>
          <p:cNvGrpSpPr/>
          <p:nvPr/>
        </p:nvGrpSpPr>
        <p:grpSpPr>
          <a:xfrm>
            <a:off x="2635381" y="980728"/>
            <a:ext cx="1080000" cy="1080000"/>
            <a:chOff x="882509" y="2925004"/>
            <a:chExt cx="1080000" cy="1080000"/>
          </a:xfrm>
        </p:grpSpPr>
        <p:sp>
          <p:nvSpPr>
            <p:cNvPr id="20" name="Ellipse 19">
              <a:extLst>
                <a:ext uri="{FF2B5EF4-FFF2-40B4-BE49-F238E27FC236}">
                  <a16:creationId xmlns:a16="http://schemas.microsoft.com/office/drawing/2014/main" id="{8DC504C9-52EC-5AD8-0DEA-46A72931375F}"/>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26" name="Gruppieren 25">
              <a:extLst>
                <a:ext uri="{FF2B5EF4-FFF2-40B4-BE49-F238E27FC236}">
                  <a16:creationId xmlns:a16="http://schemas.microsoft.com/office/drawing/2014/main" id="{F86CC0CA-DAFA-7828-D642-D52238E20DDC}"/>
                </a:ext>
              </a:extLst>
            </p:cNvPr>
            <p:cNvGrpSpPr/>
            <p:nvPr/>
          </p:nvGrpSpPr>
          <p:grpSpPr>
            <a:xfrm>
              <a:off x="1296022" y="3005841"/>
              <a:ext cx="251440" cy="900000"/>
              <a:chOff x="1135529" y="3512300"/>
              <a:chExt cx="251440" cy="900000"/>
            </a:xfrm>
          </p:grpSpPr>
          <p:pic>
            <p:nvPicPr>
              <p:cNvPr id="28" name="Grafik 27">
                <a:extLst>
                  <a:ext uri="{FF2B5EF4-FFF2-40B4-BE49-F238E27FC236}">
                    <a16:creationId xmlns:a16="http://schemas.microsoft.com/office/drawing/2014/main" id="{B39F9AB7-FBE2-6F91-9AEA-01BC4D55E4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29" name="Grafik 28">
                <a:extLst>
                  <a:ext uri="{FF2B5EF4-FFF2-40B4-BE49-F238E27FC236}">
                    <a16:creationId xmlns:a16="http://schemas.microsoft.com/office/drawing/2014/main" id="{BB84E28F-51D4-4B76-7084-89F9B2508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2" name="Titel 1"/>
          <p:cNvSpPr>
            <a:spLocks noGrp="1"/>
          </p:cNvSpPr>
          <p:nvPr>
            <p:ph type="title"/>
          </p:nvPr>
        </p:nvSpPr>
        <p:spPr>
          <a:xfrm>
            <a:off x="911225" y="153054"/>
            <a:ext cx="10369550" cy="611795"/>
          </a:xfrm>
        </p:spPr>
        <p:txBody>
          <a:bodyPr/>
          <a:lstStyle/>
          <a:p>
            <a:r>
              <a:rPr lang="de-DE" dirty="0"/>
              <a:t>Eigensorge, Fürsorge und Vorsorge(-auftrag)</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13</a:t>
            </a:fld>
            <a:endParaRPr lang="de-CH" dirty="0">
              <a:latin typeface="+mj-lt"/>
            </a:endParaRPr>
          </a:p>
        </p:txBody>
      </p:sp>
      <p:sp>
        <p:nvSpPr>
          <p:cNvPr id="39" name="Textfeld 38">
            <a:extLst>
              <a:ext uri="{FF2B5EF4-FFF2-40B4-BE49-F238E27FC236}">
                <a16:creationId xmlns:a16="http://schemas.microsoft.com/office/drawing/2014/main" id="{67E62BD0-439A-69E7-D8E2-2E70105A24F6}"/>
              </a:ext>
            </a:extLst>
          </p:cNvPr>
          <p:cNvSpPr txBox="1"/>
          <p:nvPr/>
        </p:nvSpPr>
        <p:spPr>
          <a:xfrm>
            <a:off x="4064722" y="1340842"/>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grpSp>
        <p:nvGrpSpPr>
          <p:cNvPr id="18" name="Gruppieren 17">
            <a:extLst>
              <a:ext uri="{FF2B5EF4-FFF2-40B4-BE49-F238E27FC236}">
                <a16:creationId xmlns:a16="http://schemas.microsoft.com/office/drawing/2014/main" id="{AEEB774D-8F88-A759-6654-37B59CD7FC9D}"/>
              </a:ext>
            </a:extLst>
          </p:cNvPr>
          <p:cNvGrpSpPr/>
          <p:nvPr/>
        </p:nvGrpSpPr>
        <p:grpSpPr>
          <a:xfrm>
            <a:off x="2664354" y="5085304"/>
            <a:ext cx="3204668" cy="1080000"/>
            <a:chOff x="2664354" y="4666102"/>
            <a:chExt cx="3204668" cy="1080000"/>
          </a:xfrm>
        </p:grpSpPr>
        <p:sp>
          <p:nvSpPr>
            <p:cNvPr id="59" name="Ellipse 58">
              <a:extLst>
                <a:ext uri="{FF2B5EF4-FFF2-40B4-BE49-F238E27FC236}">
                  <a16:creationId xmlns:a16="http://schemas.microsoft.com/office/drawing/2014/main" id="{4F7DAC74-B8E4-A5A8-5A4F-922D177E4D0A}"/>
                </a:ext>
              </a:extLst>
            </p:cNvPr>
            <p:cNvSpPr/>
            <p:nvPr/>
          </p:nvSpPr>
          <p:spPr>
            <a:xfrm>
              <a:off x="2664354" y="466610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4071735" y="5031543"/>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844354" y="4775210"/>
              <a:ext cx="720000" cy="760000"/>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3" name="Textfeld 12">
            <a:extLst>
              <a:ext uri="{FF2B5EF4-FFF2-40B4-BE49-F238E27FC236}">
                <a16:creationId xmlns:a16="http://schemas.microsoft.com/office/drawing/2014/main" id="{BF77E85A-5389-235A-CA5F-90184629E6ED}"/>
              </a:ext>
            </a:extLst>
          </p:cNvPr>
          <p:cNvSpPr txBox="1"/>
          <p:nvPr/>
        </p:nvSpPr>
        <p:spPr>
          <a:xfrm>
            <a:off x="6864644" y="1194649"/>
            <a:ext cx="4919988" cy="646331"/>
          </a:xfrm>
          <a:prstGeom prst="rect">
            <a:avLst/>
          </a:prstGeom>
          <a:noFill/>
        </p:spPr>
        <p:txBody>
          <a:bodyPr wrap="square">
            <a:spAutoFit/>
          </a:bodyPr>
          <a:lstStyle/>
          <a:p>
            <a:r>
              <a:rPr lang="de-DE" sz="1800" b="1" i="0" dirty="0">
                <a:solidFill>
                  <a:srgbClr val="000000"/>
                </a:solidFill>
                <a:effectLst/>
                <a:latin typeface="+mj-lt"/>
              </a:rPr>
              <a:t>Art. 16</a:t>
            </a:r>
            <a:r>
              <a:rPr lang="de-DE" sz="1800" b="1" dirty="0">
                <a:solidFill>
                  <a:srgbClr val="000000"/>
                </a:solidFill>
                <a:latin typeface="+mj-lt"/>
              </a:rPr>
              <a:t> ZGB.</a:t>
            </a:r>
            <a:r>
              <a:rPr lang="de-DE" sz="1800" dirty="0">
                <a:solidFill>
                  <a:srgbClr val="000000"/>
                </a:solidFill>
                <a:latin typeface="+mj-lt"/>
              </a:rPr>
              <a:t> </a:t>
            </a:r>
            <a:r>
              <a:rPr lang="de-DE" sz="1800" b="0" i="0" dirty="0">
                <a:solidFill>
                  <a:srgbClr val="0099FF"/>
                </a:solidFill>
                <a:effectLst/>
                <a:latin typeface="+mj-lt"/>
              </a:rPr>
              <a:t>Urteilsfähig im Sinne dieses Gesetzes ist jede Person</a:t>
            </a:r>
            <a:r>
              <a:rPr lang="de-DE" sz="1800" b="0" i="0" dirty="0">
                <a:solidFill>
                  <a:srgbClr val="000000"/>
                </a:solidFill>
                <a:effectLst/>
                <a:latin typeface="+mj-lt"/>
              </a:rPr>
              <a:t>, der nicht …</a:t>
            </a:r>
            <a:endParaRPr lang="de-CH" dirty="0">
              <a:latin typeface="+mj-lt"/>
            </a:endParaRPr>
          </a:p>
        </p:txBody>
      </p:sp>
      <p:sp>
        <p:nvSpPr>
          <p:cNvPr id="27" name="Textfeld 26">
            <a:extLst>
              <a:ext uri="{FF2B5EF4-FFF2-40B4-BE49-F238E27FC236}">
                <a16:creationId xmlns:a16="http://schemas.microsoft.com/office/drawing/2014/main" id="{9BF50D73-4819-7582-E3A7-79B1BCD6885B}"/>
              </a:ext>
            </a:extLst>
          </p:cNvPr>
          <p:cNvSpPr txBox="1"/>
          <p:nvPr/>
        </p:nvSpPr>
        <p:spPr>
          <a:xfrm>
            <a:off x="6864644" y="5216133"/>
            <a:ext cx="4919988" cy="877163"/>
          </a:xfrm>
          <a:prstGeom prst="rect">
            <a:avLst/>
          </a:prstGeom>
          <a:noFill/>
        </p:spPr>
        <p:txBody>
          <a:bodyPr wrap="square">
            <a:spAutoFit/>
          </a:bodyPr>
          <a:lstStyle/>
          <a:p>
            <a:r>
              <a:rPr lang="de-DE" b="1" dirty="0"/>
              <a:t>Art. 388  ZGB.</a:t>
            </a:r>
            <a:r>
              <a:rPr lang="de-DE" dirty="0"/>
              <a:t> </a:t>
            </a:r>
            <a:r>
              <a:rPr lang="de-DE" baseline="30000" dirty="0"/>
              <a:t>1</a:t>
            </a:r>
            <a:r>
              <a:rPr lang="de-DE" dirty="0"/>
              <a:t> Die </a:t>
            </a:r>
            <a:r>
              <a:rPr lang="de-DE" dirty="0">
                <a:solidFill>
                  <a:srgbClr val="FF0066"/>
                </a:solidFill>
              </a:rPr>
              <a:t>behördlichen </a:t>
            </a:r>
            <a:r>
              <a:rPr lang="de-DE" dirty="0" err="1">
                <a:solidFill>
                  <a:srgbClr val="FF0066"/>
                </a:solidFill>
              </a:rPr>
              <a:t>Massnahmen</a:t>
            </a:r>
            <a:r>
              <a:rPr lang="de-DE" dirty="0">
                <a:solidFill>
                  <a:srgbClr val="FF0066"/>
                </a:solidFill>
              </a:rPr>
              <a:t> des Erwachsenenschutzes</a:t>
            </a:r>
            <a:r>
              <a:rPr lang="de-DE" dirty="0"/>
              <a:t> stellen das Wohl und den Schutz hilfsbedürftiger Personen sicher. …</a:t>
            </a:r>
          </a:p>
        </p:txBody>
      </p:sp>
      <p:grpSp>
        <p:nvGrpSpPr>
          <p:cNvPr id="14" name="Gruppieren 13">
            <a:extLst>
              <a:ext uri="{FF2B5EF4-FFF2-40B4-BE49-F238E27FC236}">
                <a16:creationId xmlns:a16="http://schemas.microsoft.com/office/drawing/2014/main" id="{B2693547-7023-8774-012C-71E70E8BCA91}"/>
              </a:ext>
            </a:extLst>
          </p:cNvPr>
          <p:cNvGrpSpPr/>
          <p:nvPr/>
        </p:nvGrpSpPr>
        <p:grpSpPr>
          <a:xfrm>
            <a:off x="882509" y="2925004"/>
            <a:ext cx="1080000" cy="1080000"/>
            <a:chOff x="882509" y="2925004"/>
            <a:chExt cx="1080000" cy="1080000"/>
          </a:xfrm>
        </p:grpSpPr>
        <p:sp>
          <p:nvSpPr>
            <p:cNvPr id="21" name="Ellipse 20">
              <a:extLst>
                <a:ext uri="{FF2B5EF4-FFF2-40B4-BE49-F238E27FC236}">
                  <a16:creationId xmlns:a16="http://schemas.microsoft.com/office/drawing/2014/main" id="{1B15D9CD-9A7B-122A-EAE5-359E78A439D7}"/>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4" name="Gruppieren 3">
              <a:extLst>
                <a:ext uri="{FF2B5EF4-FFF2-40B4-BE49-F238E27FC236}">
                  <a16:creationId xmlns:a16="http://schemas.microsoft.com/office/drawing/2014/main" id="{40C506EB-C15A-2DD2-4E98-345882F5DC1A}"/>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897C6FBE-3083-CFE9-BE6C-CE8C281C77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E0E6027C-C232-6058-78AD-92194A39C2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7" name="Ellipse 6">
            <a:extLst>
              <a:ext uri="{FF2B5EF4-FFF2-40B4-BE49-F238E27FC236}">
                <a16:creationId xmlns:a16="http://schemas.microsoft.com/office/drawing/2014/main" id="{91C62B33-D8A5-F4FD-2D63-7A92B614FD07}"/>
              </a:ext>
            </a:extLst>
          </p:cNvPr>
          <p:cNvSpPr/>
          <p:nvPr/>
        </p:nvSpPr>
        <p:spPr>
          <a:xfrm>
            <a:off x="2639616" y="2493016"/>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15" name="Textfeld 14">
            <a:extLst>
              <a:ext uri="{FF2B5EF4-FFF2-40B4-BE49-F238E27FC236}">
                <a16:creationId xmlns:a16="http://schemas.microsoft.com/office/drawing/2014/main" id="{E81DC737-D950-2F15-98F5-00063318ECCF}"/>
              </a:ext>
            </a:extLst>
          </p:cNvPr>
          <p:cNvSpPr txBox="1"/>
          <p:nvPr/>
        </p:nvSpPr>
        <p:spPr>
          <a:xfrm>
            <a:off x="4071735" y="2811270"/>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16" name="Textfeld 15">
            <a:extLst>
              <a:ext uri="{FF2B5EF4-FFF2-40B4-BE49-F238E27FC236}">
                <a16:creationId xmlns:a16="http://schemas.microsoft.com/office/drawing/2014/main" id="{2AE7BF18-1F55-5415-EA06-EFC5867905C4}"/>
              </a:ext>
            </a:extLst>
          </p:cNvPr>
          <p:cNvSpPr txBox="1"/>
          <p:nvPr/>
        </p:nvSpPr>
        <p:spPr>
          <a:xfrm>
            <a:off x="6864644" y="2284817"/>
            <a:ext cx="4919988" cy="1477328"/>
          </a:xfrm>
          <a:prstGeom prst="rect">
            <a:avLst/>
          </a:prstGeom>
          <a:noFill/>
        </p:spPr>
        <p:txBody>
          <a:bodyPr wrap="square">
            <a:spAutoFit/>
          </a:bodyPr>
          <a:lstStyle/>
          <a:p>
            <a:r>
              <a:rPr lang="de-DE" sz="1800" b="1" i="0" dirty="0">
                <a:solidFill>
                  <a:srgbClr val="000000"/>
                </a:solidFill>
                <a:effectLst/>
                <a:latin typeface="+mj-lt"/>
              </a:rPr>
              <a:t>Art. 360 ZGB.</a:t>
            </a:r>
            <a:r>
              <a:rPr lang="de-DE" sz="1800" i="0" dirty="0">
                <a:solidFill>
                  <a:srgbClr val="000000"/>
                </a:solidFill>
                <a:effectLst/>
                <a:latin typeface="+mj-lt"/>
              </a:rPr>
              <a:t> </a:t>
            </a:r>
            <a:r>
              <a:rPr lang="de-DE" sz="1800" i="0" baseline="30000" dirty="0">
                <a:solidFill>
                  <a:srgbClr val="000000"/>
                </a:solidFill>
                <a:effectLst/>
                <a:latin typeface="+mj-lt"/>
              </a:rPr>
              <a:t>1</a:t>
            </a:r>
            <a:r>
              <a:rPr lang="de-DE" sz="1800" i="0" dirty="0">
                <a:solidFill>
                  <a:srgbClr val="000000"/>
                </a:solidFill>
                <a:effectLst/>
                <a:latin typeface="+mj-lt"/>
              </a:rPr>
              <a:t> Eine handlungsfähige Person kann eine … Person </a:t>
            </a:r>
            <a:r>
              <a:rPr lang="de-DE" sz="1800" i="0" dirty="0">
                <a:solidFill>
                  <a:srgbClr val="FF0066"/>
                </a:solidFill>
                <a:effectLst/>
                <a:latin typeface="+mj-lt"/>
              </a:rPr>
              <a:t>beauftragen</a:t>
            </a:r>
            <a:r>
              <a:rPr lang="de-DE" sz="1800" i="0" dirty="0">
                <a:solidFill>
                  <a:srgbClr val="000000"/>
                </a:solidFill>
                <a:effectLst/>
                <a:latin typeface="+mj-lt"/>
              </a:rPr>
              <a:t>, im Fall ihrer Urteilsunfähigkeit </a:t>
            </a:r>
            <a:r>
              <a:rPr lang="de-DE" sz="1800" i="0" dirty="0">
                <a:solidFill>
                  <a:srgbClr val="FF0066"/>
                </a:solidFill>
                <a:effectLst/>
                <a:latin typeface="+mj-lt"/>
              </a:rPr>
              <a:t>die Personensorge oder die Vermögenssorge zu übernehmen oder sie im Rechtsverkehr zu vertreten</a:t>
            </a:r>
            <a:r>
              <a:rPr lang="de-DE" sz="1800" i="0" dirty="0">
                <a:solidFill>
                  <a:srgbClr val="000000"/>
                </a:solidFill>
                <a:effectLst/>
                <a:latin typeface="+mj-lt"/>
              </a:rPr>
              <a:t>. …</a:t>
            </a:r>
            <a:endParaRPr lang="de-CH" dirty="0">
              <a:latin typeface="+mj-lt"/>
            </a:endParaRPr>
          </a:p>
        </p:txBody>
      </p:sp>
      <p:sp>
        <p:nvSpPr>
          <p:cNvPr id="30" name="Textfeld 29">
            <a:extLst>
              <a:ext uri="{FF2B5EF4-FFF2-40B4-BE49-F238E27FC236}">
                <a16:creationId xmlns:a16="http://schemas.microsoft.com/office/drawing/2014/main" id="{C5837E38-A52A-5FA7-E4FC-E61143CD64EB}"/>
              </a:ext>
            </a:extLst>
          </p:cNvPr>
          <p:cNvSpPr txBox="1"/>
          <p:nvPr/>
        </p:nvSpPr>
        <p:spPr>
          <a:xfrm>
            <a:off x="4087342" y="4140300"/>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31" name="Textfeld 30">
            <a:extLst>
              <a:ext uri="{FF2B5EF4-FFF2-40B4-BE49-F238E27FC236}">
                <a16:creationId xmlns:a16="http://schemas.microsoft.com/office/drawing/2014/main" id="{CB7C7F07-3B68-A663-D1E9-4AD80F3DDB20}"/>
              </a:ext>
            </a:extLst>
          </p:cNvPr>
          <p:cNvSpPr txBox="1"/>
          <p:nvPr/>
        </p:nvSpPr>
        <p:spPr>
          <a:xfrm>
            <a:off x="6868879" y="3933056"/>
            <a:ext cx="4919988" cy="923330"/>
          </a:xfrm>
          <a:prstGeom prst="rect">
            <a:avLst/>
          </a:prstGeom>
          <a:noFill/>
        </p:spPr>
        <p:txBody>
          <a:bodyPr wrap="square">
            <a:spAutoFit/>
          </a:bodyPr>
          <a:lstStyle/>
          <a:p>
            <a:r>
              <a:rPr lang="de-DE" sz="1800" b="1" i="0" dirty="0">
                <a:solidFill>
                  <a:srgbClr val="000000"/>
                </a:solidFill>
                <a:effectLst/>
                <a:latin typeface="+mj-lt"/>
              </a:rPr>
              <a:t>Art. 374 ZGB.</a:t>
            </a:r>
            <a:r>
              <a:rPr lang="de-DE" sz="1800" i="0" dirty="0">
                <a:solidFill>
                  <a:srgbClr val="000000"/>
                </a:solidFill>
                <a:effectLst/>
                <a:latin typeface="+mj-lt"/>
              </a:rPr>
              <a:t> </a:t>
            </a:r>
            <a:r>
              <a:rPr lang="de-DE" sz="1800" i="0" baseline="30000" dirty="0">
                <a:solidFill>
                  <a:srgbClr val="000000"/>
                </a:solidFill>
                <a:effectLst/>
                <a:latin typeface="+mj-lt"/>
              </a:rPr>
              <a:t>1</a:t>
            </a:r>
            <a:r>
              <a:rPr lang="de-DE" sz="1800" i="0" dirty="0">
                <a:solidFill>
                  <a:srgbClr val="000000"/>
                </a:solidFill>
                <a:effectLst/>
                <a:latin typeface="+mj-lt"/>
              </a:rPr>
              <a:t> Wer als </a:t>
            </a:r>
            <a:r>
              <a:rPr lang="de-DE" sz="1800" i="0" dirty="0">
                <a:solidFill>
                  <a:srgbClr val="FF0066"/>
                </a:solidFill>
                <a:effectLst/>
                <a:latin typeface="+mj-lt"/>
              </a:rPr>
              <a:t>Ehegatte</a:t>
            </a:r>
            <a:r>
              <a:rPr lang="de-DE" sz="1800" i="0" dirty="0">
                <a:solidFill>
                  <a:srgbClr val="000000"/>
                </a:solidFill>
                <a:effectLst/>
                <a:latin typeface="+mj-lt"/>
              </a:rPr>
              <a:t> … mit einer Person, die urteilsunfähig wird, … hat von</a:t>
            </a:r>
          </a:p>
          <a:p>
            <a:r>
              <a:rPr lang="de-DE" sz="1800" i="0" dirty="0">
                <a:solidFill>
                  <a:srgbClr val="000000"/>
                </a:solidFill>
                <a:effectLst/>
                <a:latin typeface="+mj-lt"/>
              </a:rPr>
              <a:t>Gesetzes wegen ein </a:t>
            </a:r>
            <a:r>
              <a:rPr lang="de-DE" sz="1800" i="0" dirty="0">
                <a:solidFill>
                  <a:srgbClr val="FF0066"/>
                </a:solidFill>
                <a:effectLst/>
                <a:latin typeface="+mj-lt"/>
              </a:rPr>
              <a:t>Vertretungsrecht</a:t>
            </a:r>
            <a:r>
              <a:rPr lang="de-DE" sz="1800" dirty="0">
                <a:solidFill>
                  <a:srgbClr val="000000"/>
                </a:solidFill>
                <a:latin typeface="+mj-lt"/>
              </a:rPr>
              <a:t> …</a:t>
            </a:r>
            <a:r>
              <a:rPr lang="de-DE" sz="1800" i="0" dirty="0">
                <a:solidFill>
                  <a:srgbClr val="000000"/>
                </a:solidFill>
                <a:effectLst/>
                <a:latin typeface="+mj-lt"/>
              </a:rPr>
              <a:t> </a:t>
            </a:r>
            <a:endParaRPr lang="de-CH" dirty="0">
              <a:latin typeface="+mj-lt"/>
            </a:endParaRPr>
          </a:p>
        </p:txBody>
      </p:sp>
      <p:grpSp>
        <p:nvGrpSpPr>
          <p:cNvPr id="33" name="Gruppieren 32">
            <a:extLst>
              <a:ext uri="{FF2B5EF4-FFF2-40B4-BE49-F238E27FC236}">
                <a16:creationId xmlns:a16="http://schemas.microsoft.com/office/drawing/2014/main" id="{359AC720-D249-C898-6753-142A60DA0A75}"/>
              </a:ext>
            </a:extLst>
          </p:cNvPr>
          <p:cNvGrpSpPr>
            <a:grpSpLocks noChangeAspect="1"/>
          </p:cNvGrpSpPr>
          <p:nvPr/>
        </p:nvGrpSpPr>
        <p:grpSpPr>
          <a:xfrm>
            <a:off x="3051877" y="2592265"/>
            <a:ext cx="253944" cy="900000"/>
            <a:chOff x="4992095" y="-322786"/>
            <a:chExt cx="2069132" cy="7333186"/>
          </a:xfrm>
        </p:grpSpPr>
        <p:pic>
          <p:nvPicPr>
            <p:cNvPr id="34" name="Grafik 33">
              <a:extLst>
                <a:ext uri="{FF2B5EF4-FFF2-40B4-BE49-F238E27FC236}">
                  <a16:creationId xmlns:a16="http://schemas.microsoft.com/office/drawing/2014/main" id="{F1C88759-9991-F61A-EE2E-1238112FC8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92095" y="152400"/>
              <a:ext cx="2069132" cy="6858000"/>
            </a:xfrm>
            <a:prstGeom prst="rect">
              <a:avLst/>
            </a:prstGeom>
          </p:spPr>
        </p:pic>
        <p:pic>
          <p:nvPicPr>
            <p:cNvPr id="35" name="Grafik 34">
              <a:extLst>
                <a:ext uri="{FF2B5EF4-FFF2-40B4-BE49-F238E27FC236}">
                  <a16:creationId xmlns:a16="http://schemas.microsoft.com/office/drawing/2014/main" id="{CA806AFF-2272-86C0-D1D5-7DFE405F8E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0588" y="-322786"/>
              <a:ext cx="1292145" cy="1108031"/>
            </a:xfrm>
            <a:prstGeom prst="rect">
              <a:avLst/>
            </a:prstGeom>
          </p:spPr>
        </p:pic>
      </p:grpSp>
      <p:grpSp>
        <p:nvGrpSpPr>
          <p:cNvPr id="45" name="Gruppieren 44">
            <a:extLst>
              <a:ext uri="{FF2B5EF4-FFF2-40B4-BE49-F238E27FC236}">
                <a16:creationId xmlns:a16="http://schemas.microsoft.com/office/drawing/2014/main" id="{98650B61-1430-7EEF-981E-6F2C92C69F41}"/>
              </a:ext>
            </a:extLst>
          </p:cNvPr>
          <p:cNvGrpSpPr/>
          <p:nvPr/>
        </p:nvGrpSpPr>
        <p:grpSpPr>
          <a:xfrm>
            <a:off x="3185647" y="3879040"/>
            <a:ext cx="253944" cy="900000"/>
            <a:chOff x="2593965" y="4116285"/>
            <a:chExt cx="253944" cy="900000"/>
          </a:xfrm>
        </p:grpSpPr>
        <p:pic>
          <p:nvPicPr>
            <p:cNvPr id="50" name="Grafik 49">
              <a:extLst>
                <a:ext uri="{FF2B5EF4-FFF2-40B4-BE49-F238E27FC236}">
                  <a16:creationId xmlns:a16="http://schemas.microsoft.com/office/drawing/2014/main" id="{D921DB53-F1DA-1F77-6B7A-0B2A75AE86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p:spPr>
        </p:pic>
        <p:pic>
          <p:nvPicPr>
            <p:cNvPr id="51" name="Grafik 50">
              <a:extLst>
                <a:ext uri="{FF2B5EF4-FFF2-40B4-BE49-F238E27FC236}">
                  <a16:creationId xmlns:a16="http://schemas.microsoft.com/office/drawing/2014/main" id="{09723BB0-C2F0-B156-CF84-56B9492F54C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p:spPr>
        </p:pic>
      </p:grpSp>
      <p:grpSp>
        <p:nvGrpSpPr>
          <p:cNvPr id="46" name="Gruppieren 45">
            <a:extLst>
              <a:ext uri="{FF2B5EF4-FFF2-40B4-BE49-F238E27FC236}">
                <a16:creationId xmlns:a16="http://schemas.microsoft.com/office/drawing/2014/main" id="{62EAAA0E-2AB8-98EB-50F1-8C673DFCE6E8}"/>
              </a:ext>
            </a:extLst>
          </p:cNvPr>
          <p:cNvGrpSpPr/>
          <p:nvPr/>
        </p:nvGrpSpPr>
        <p:grpSpPr>
          <a:xfrm>
            <a:off x="2965378" y="3878866"/>
            <a:ext cx="251440" cy="900000"/>
            <a:chOff x="1135529" y="3512300"/>
            <a:chExt cx="251440" cy="900000"/>
          </a:xfrm>
        </p:grpSpPr>
        <p:pic>
          <p:nvPicPr>
            <p:cNvPr id="48" name="Grafik 47">
              <a:extLst>
                <a:ext uri="{FF2B5EF4-FFF2-40B4-BE49-F238E27FC236}">
                  <a16:creationId xmlns:a16="http://schemas.microsoft.com/office/drawing/2014/main" id="{48A2CDF2-F96B-639C-611F-BEA52D8F3FA5}"/>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49" name="Grafik 48">
              <a:extLst>
                <a:ext uri="{FF2B5EF4-FFF2-40B4-BE49-F238E27FC236}">
                  <a16:creationId xmlns:a16="http://schemas.microsoft.com/office/drawing/2014/main" id="{503C9405-5E08-8E54-41B7-2BEDFA20733B}"/>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sp>
        <p:nvSpPr>
          <p:cNvPr id="47" name="Ellipse 46">
            <a:extLst>
              <a:ext uri="{FF2B5EF4-FFF2-40B4-BE49-F238E27FC236}">
                <a16:creationId xmlns:a16="http://schemas.microsoft.com/office/drawing/2014/main" id="{ABE68110-87FD-E922-0191-B52B1E248FD6}"/>
              </a:ext>
            </a:extLst>
          </p:cNvPr>
          <p:cNvSpPr/>
          <p:nvPr/>
        </p:nvSpPr>
        <p:spPr>
          <a:xfrm>
            <a:off x="2664354" y="3789040"/>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Tree>
    <p:extLst>
      <p:ext uri="{BB962C8B-B14F-4D97-AF65-F5344CB8AC3E}">
        <p14:creationId xmlns:p14="http://schemas.microsoft.com/office/powerpoint/2010/main" val="3559861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pc="-150" dirty="0" err="1">
                <a:ea typeface="Segoe UI" pitchFamily="34" charset="0"/>
                <a:cs typeface="Segoe UI" pitchFamily="34" charset="0"/>
              </a:rPr>
              <a:t>Selbstbestimmte</a:t>
            </a:r>
            <a:r>
              <a:rPr lang="en-US" spc="-150" dirty="0">
                <a:ea typeface="Segoe UI" pitchFamily="34" charset="0"/>
                <a:cs typeface="Segoe UI" pitchFamily="34" charset="0"/>
              </a:rPr>
              <a:t> </a:t>
            </a:r>
            <a:r>
              <a:rPr lang="en-US" spc="-150" dirty="0" err="1">
                <a:ea typeface="Segoe UI" pitchFamily="34" charset="0"/>
                <a:cs typeface="Segoe UI" pitchFamily="34" charset="0"/>
              </a:rPr>
              <a:t>Fürsorgeorganisation</a:t>
            </a:r>
            <a:r>
              <a:rPr lang="en-US" spc="-150" dirty="0">
                <a:ea typeface="Segoe UI" pitchFamily="34" charset="0"/>
                <a:cs typeface="Segoe UI" pitchFamily="34" charset="0"/>
              </a:rPr>
              <a:t> </a:t>
            </a:r>
            <a:r>
              <a:rPr lang="en-US" sz="1800" spc="-150" dirty="0">
                <a:ea typeface="Segoe UI" pitchFamily="34" charset="0"/>
                <a:cs typeface="Segoe UI" pitchFamily="34" charset="0"/>
              </a:rPr>
              <a:t>– und der </a:t>
            </a:r>
            <a:r>
              <a:rPr lang="en-US" sz="1800" spc="-150" dirty="0" err="1">
                <a:ea typeface="Segoe UI" pitchFamily="34" charset="0"/>
                <a:cs typeface="Segoe UI" pitchFamily="34" charset="0"/>
              </a:rPr>
              <a:t>Vorsorgeauftrag</a:t>
            </a:r>
            <a:endParaRPr lang="de-DE" sz="1800" spc="-150" dirty="0">
              <a:ea typeface="Segoe UI" pitchFamily="34" charset="0"/>
              <a:cs typeface="Segoe UI" pitchFamily="34" charset="0"/>
            </a:endParaRPr>
          </a:p>
        </p:txBody>
      </p:sp>
      <p:sp>
        <p:nvSpPr>
          <p:cNvPr id="7" name="Rechteck 6"/>
          <p:cNvSpPr/>
          <p:nvPr/>
        </p:nvSpPr>
        <p:spPr>
          <a:xfrm>
            <a:off x="911224" y="929148"/>
            <a:ext cx="10657383" cy="1138773"/>
          </a:xfrm>
          <a:prstGeom prst="rect">
            <a:avLst/>
          </a:prstGeom>
          <a:ln>
            <a:noFill/>
          </a:ln>
        </p:spPr>
        <p:txBody>
          <a:bodyPr wrap="square">
            <a:spAutoFit/>
          </a:bodyPr>
          <a:lstStyle/>
          <a:p>
            <a:r>
              <a:rPr lang="de-DE" b="1" dirty="0"/>
              <a:t>Dritte Abteilung:</a:t>
            </a:r>
            <a:r>
              <a:rPr lang="de-DE" dirty="0"/>
              <a:t> </a:t>
            </a:r>
            <a:r>
              <a:rPr lang="de-DE" b="1" dirty="0"/>
              <a:t>Der Erwachsenenschutz</a:t>
            </a:r>
            <a:br>
              <a:rPr lang="de-DE" b="1" dirty="0"/>
            </a:br>
            <a:r>
              <a:rPr lang="de-DE" b="1" dirty="0"/>
              <a:t>	Zehnter Titel: Die eigene Vorsorge und </a:t>
            </a:r>
            <a:r>
              <a:rPr lang="de-DE" b="1" dirty="0" err="1"/>
              <a:t>Massnahmen</a:t>
            </a:r>
            <a:r>
              <a:rPr lang="de-DE" b="1" dirty="0"/>
              <a:t> von Gesetzes wegen</a:t>
            </a:r>
            <a:br>
              <a:rPr lang="de-DE" b="1" dirty="0"/>
            </a:br>
            <a:r>
              <a:rPr lang="de-DE" b="1" dirty="0"/>
              <a:t>		Erster Abschnitt: Die eigene Vorsorge</a:t>
            </a:r>
            <a:br>
              <a:rPr lang="de-DE" b="1" dirty="0"/>
            </a:br>
            <a:r>
              <a:rPr lang="de-DE" b="1" dirty="0"/>
              <a:t>			</a:t>
            </a:r>
            <a:r>
              <a:rPr lang="de-DE" b="1" dirty="0">
                <a:solidFill>
                  <a:srgbClr val="FF0066"/>
                </a:solidFill>
              </a:rPr>
              <a:t>Erster Unterabschnitt: Der Vorsorgeauftrag</a:t>
            </a:r>
            <a:r>
              <a:rPr lang="de-DE" dirty="0">
                <a:solidFill>
                  <a:srgbClr val="FF0066"/>
                </a:solidFill>
              </a:rPr>
              <a:t> …</a:t>
            </a:r>
          </a:p>
        </p:txBody>
      </p:sp>
      <p:graphicFrame>
        <p:nvGraphicFramePr>
          <p:cNvPr id="5" name="Diagramm 4"/>
          <p:cNvGraphicFramePr/>
          <p:nvPr>
            <p:extLst>
              <p:ext uri="{D42A27DB-BD31-4B8C-83A1-F6EECF244321}">
                <p14:modId xmlns:p14="http://schemas.microsoft.com/office/powerpoint/2010/main" val="3684106577"/>
              </p:ext>
            </p:extLst>
          </p:nvPr>
        </p:nvGraphicFramePr>
        <p:xfrm>
          <a:off x="1501204" y="2368910"/>
          <a:ext cx="1877185" cy="25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 5"/>
          <p:cNvGraphicFramePr/>
          <p:nvPr>
            <p:extLst>
              <p:ext uri="{D42A27DB-BD31-4B8C-83A1-F6EECF244321}">
                <p14:modId xmlns:p14="http://schemas.microsoft.com/office/powerpoint/2010/main" val="273457927"/>
              </p:ext>
            </p:extLst>
          </p:nvPr>
        </p:nvGraphicFramePr>
        <p:xfrm>
          <a:off x="5228727" y="2369162"/>
          <a:ext cx="1928189" cy="254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m 7"/>
          <p:cNvGraphicFramePr/>
          <p:nvPr>
            <p:extLst>
              <p:ext uri="{D42A27DB-BD31-4B8C-83A1-F6EECF244321}">
                <p14:modId xmlns:p14="http://schemas.microsoft.com/office/powerpoint/2010/main" val="1699099824"/>
              </p:ext>
            </p:extLst>
          </p:nvPr>
        </p:nvGraphicFramePr>
        <p:xfrm>
          <a:off x="8575897" y="2348880"/>
          <a:ext cx="1886181" cy="254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Flussdiagramm: Manuelle Verarbeitung 8"/>
          <p:cNvSpPr/>
          <p:nvPr/>
        </p:nvSpPr>
        <p:spPr>
          <a:xfrm>
            <a:off x="1415480" y="4583978"/>
            <a:ext cx="2396406" cy="1080000"/>
          </a:xfrm>
          <a:prstGeom prst="flowChartManualOperation">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Eigene Vorsorge</a:t>
            </a:r>
          </a:p>
        </p:txBody>
      </p:sp>
      <p:sp>
        <p:nvSpPr>
          <p:cNvPr id="10" name="Flussdiagramm: Manuelle Verarbeitung 9"/>
          <p:cNvSpPr/>
          <p:nvPr/>
        </p:nvSpPr>
        <p:spPr>
          <a:xfrm>
            <a:off x="4981078" y="4584230"/>
            <a:ext cx="2461518" cy="1080000"/>
          </a:xfrm>
          <a:prstGeom prst="flowChartManualOperation">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t>Massnahmen</a:t>
            </a:r>
            <a:r>
              <a:rPr lang="de-DE" sz="1600" dirty="0"/>
              <a:t> von Gesetzes wegen</a:t>
            </a:r>
          </a:p>
        </p:txBody>
      </p:sp>
      <p:sp>
        <p:nvSpPr>
          <p:cNvPr id="11" name="Flussdiagramm: Manuelle Verarbeitung 10"/>
          <p:cNvSpPr/>
          <p:nvPr/>
        </p:nvSpPr>
        <p:spPr>
          <a:xfrm>
            <a:off x="8328248" y="4583978"/>
            <a:ext cx="2407890" cy="1080000"/>
          </a:xfrm>
          <a:prstGeom prst="flowChartManualOperation">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Behördliche </a:t>
            </a:r>
            <a:r>
              <a:rPr lang="de-DE" sz="1600" dirty="0" err="1"/>
              <a:t>Massnahmen</a:t>
            </a:r>
            <a:endParaRPr lang="de-DE" sz="1600" dirty="0"/>
          </a:p>
        </p:txBody>
      </p:sp>
      <p:sp>
        <p:nvSpPr>
          <p:cNvPr id="2" name="Textfeld 1">
            <a:extLst>
              <a:ext uri="{FF2B5EF4-FFF2-40B4-BE49-F238E27FC236}">
                <a16:creationId xmlns:a16="http://schemas.microsoft.com/office/drawing/2014/main" id="{12BCE324-3FAE-DCEE-8D6D-77D8E67E2398}"/>
              </a:ext>
            </a:extLst>
          </p:cNvPr>
          <p:cNvSpPr txBox="1"/>
          <p:nvPr/>
        </p:nvSpPr>
        <p:spPr>
          <a:xfrm>
            <a:off x="1715039" y="5903745"/>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3" name="Textfeld 2">
            <a:extLst>
              <a:ext uri="{FF2B5EF4-FFF2-40B4-BE49-F238E27FC236}">
                <a16:creationId xmlns:a16="http://schemas.microsoft.com/office/drawing/2014/main" id="{76079C05-6785-D8CC-9F1B-49909FA89C19}"/>
              </a:ext>
            </a:extLst>
          </p:cNvPr>
          <p:cNvSpPr txBox="1"/>
          <p:nvPr/>
        </p:nvSpPr>
        <p:spPr>
          <a:xfrm>
            <a:off x="5294177" y="5903745"/>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4" name="Textfeld 3">
            <a:extLst>
              <a:ext uri="{FF2B5EF4-FFF2-40B4-BE49-F238E27FC236}">
                <a16:creationId xmlns:a16="http://schemas.microsoft.com/office/drawing/2014/main" id="{5104DEF8-4935-AAD7-8317-4E4BA7AA91D8}"/>
              </a:ext>
            </a:extLst>
          </p:cNvPr>
          <p:cNvSpPr txBox="1"/>
          <p:nvPr/>
        </p:nvSpPr>
        <p:spPr>
          <a:xfrm>
            <a:off x="8620343" y="5879173"/>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Tree>
    <p:extLst>
      <p:ext uri="{BB962C8B-B14F-4D97-AF65-F5344CB8AC3E}">
        <p14:creationId xmlns:p14="http://schemas.microsoft.com/office/powerpoint/2010/main" val="195415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16" name="Gruppieren 15"/>
          <p:cNvGrpSpPr/>
          <p:nvPr/>
        </p:nvGrpSpPr>
        <p:grpSpPr>
          <a:xfrm>
            <a:off x="911225" y="1896305"/>
            <a:ext cx="2125048" cy="2163010"/>
            <a:chOff x="33418" y="2109172"/>
            <a:chExt cx="2232248" cy="2242480"/>
          </a:xfrm>
        </p:grpSpPr>
        <p:sp>
          <p:nvSpPr>
            <p:cNvPr id="17" name="Rechteck 16"/>
            <p:cNvSpPr/>
            <p:nvPr/>
          </p:nvSpPr>
          <p:spPr>
            <a:xfrm>
              <a:off x="44466"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18" name="Textfeld 17"/>
            <p:cNvSpPr txBox="1"/>
            <p:nvPr/>
          </p:nvSpPr>
          <p:spPr>
            <a:xfrm>
              <a:off x="44130" y="2804229"/>
              <a:ext cx="567801" cy="893436"/>
            </a:xfrm>
            <a:prstGeom prst="rect">
              <a:avLst/>
            </a:prstGeom>
            <a:noFill/>
          </p:spPr>
          <p:txBody>
            <a:bodyPr wrap="none" rtlCol="0">
              <a:spAutoFit/>
            </a:bodyPr>
            <a:lstStyle/>
            <a:p>
              <a:r>
                <a:rPr lang="de-DE" sz="5000" dirty="0">
                  <a:solidFill>
                    <a:srgbClr val="7F7F7F"/>
                  </a:solidFill>
                  <a:latin typeface="+mj-lt"/>
                </a:rPr>
                <a:t>1</a:t>
              </a:r>
            </a:p>
          </p:txBody>
        </p:sp>
        <p:sp>
          <p:nvSpPr>
            <p:cNvPr id="19" name="Rechteck 18"/>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Ein „komplettes Vorsorgedossier“</a:t>
              </a:r>
            </a:p>
          </p:txBody>
        </p:sp>
      </p:grpSp>
      <p:grpSp>
        <p:nvGrpSpPr>
          <p:cNvPr id="20" name="Gruppieren 19"/>
          <p:cNvGrpSpPr/>
          <p:nvPr/>
        </p:nvGrpSpPr>
        <p:grpSpPr>
          <a:xfrm>
            <a:off x="3677806" y="1896305"/>
            <a:ext cx="2081501" cy="2161083"/>
            <a:chOff x="2409682" y="2109172"/>
            <a:chExt cx="2221200" cy="2240483"/>
          </a:xfrm>
        </p:grpSpPr>
        <p:sp>
          <p:nvSpPr>
            <p:cNvPr id="21" name="Rechteck 20"/>
            <p:cNvSpPr/>
            <p:nvPr/>
          </p:nvSpPr>
          <p:spPr>
            <a:xfrm>
              <a:off x="2409682"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2" name="Textfeld 21"/>
            <p:cNvSpPr txBox="1"/>
            <p:nvPr/>
          </p:nvSpPr>
          <p:spPr>
            <a:xfrm>
              <a:off x="2426384" y="2802313"/>
              <a:ext cx="576811" cy="893436"/>
            </a:xfrm>
            <a:prstGeom prst="rect">
              <a:avLst/>
            </a:prstGeom>
            <a:noFill/>
          </p:spPr>
          <p:txBody>
            <a:bodyPr wrap="none" rtlCol="0">
              <a:spAutoFit/>
            </a:bodyPr>
            <a:lstStyle/>
            <a:p>
              <a:r>
                <a:rPr lang="de-DE" sz="5000" dirty="0">
                  <a:solidFill>
                    <a:srgbClr val="7F7F7F"/>
                  </a:solidFill>
                  <a:latin typeface="+mj-lt"/>
                </a:rPr>
                <a:t>2</a:t>
              </a:r>
            </a:p>
          </p:txBody>
        </p:sp>
        <p:sp>
          <p:nvSpPr>
            <p:cNvPr id="23" name="Rechteck 22"/>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rPr>
                <a:t>Rückblick auf das Personenrecht</a:t>
              </a:r>
            </a:p>
          </p:txBody>
        </p:sp>
      </p:grpSp>
      <p:grpSp>
        <p:nvGrpSpPr>
          <p:cNvPr id="24" name="Gruppieren 23"/>
          <p:cNvGrpSpPr/>
          <p:nvPr/>
        </p:nvGrpSpPr>
        <p:grpSpPr>
          <a:xfrm>
            <a:off x="6400840" y="1896305"/>
            <a:ext cx="2119202" cy="2160048"/>
            <a:chOff x="5767390" y="2484001"/>
            <a:chExt cx="2232250" cy="2239410"/>
          </a:xfrm>
        </p:grpSpPr>
        <p:sp>
          <p:nvSpPr>
            <p:cNvPr id="25" name="Rechteck 24"/>
            <p:cNvSpPr/>
            <p:nvPr/>
          </p:nvSpPr>
          <p:spPr>
            <a:xfrm>
              <a:off x="5778439" y="2484001"/>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6" name="Textfeld 25"/>
            <p:cNvSpPr txBox="1"/>
            <p:nvPr/>
          </p:nvSpPr>
          <p:spPr>
            <a:xfrm>
              <a:off x="5817464" y="3163257"/>
              <a:ext cx="569368" cy="893436"/>
            </a:xfrm>
            <a:prstGeom prst="rect">
              <a:avLst/>
            </a:prstGeom>
            <a:noFill/>
          </p:spPr>
          <p:txBody>
            <a:bodyPr wrap="none" rtlCol="0">
              <a:spAutoFit/>
            </a:bodyPr>
            <a:lstStyle/>
            <a:p>
              <a:r>
                <a:rPr lang="de-DE" sz="5000" dirty="0">
                  <a:solidFill>
                    <a:srgbClr val="7F7F7F"/>
                  </a:solidFill>
                  <a:latin typeface="+mj-lt"/>
                </a:rPr>
                <a:t>3</a:t>
              </a:r>
            </a:p>
          </p:txBody>
        </p:sp>
        <p:sp>
          <p:nvSpPr>
            <p:cNvPr id="27" name="Rechteck 26"/>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Vorsorgeauftrag als selbstbestimmte Fürsorgeorganisation</a:t>
              </a:r>
            </a:p>
          </p:txBody>
        </p:sp>
      </p:grpSp>
      <p:grpSp>
        <p:nvGrpSpPr>
          <p:cNvPr id="2" name="Gruppieren 1">
            <a:extLst>
              <a:ext uri="{FF2B5EF4-FFF2-40B4-BE49-F238E27FC236}">
                <a16:creationId xmlns:a16="http://schemas.microsoft.com/office/drawing/2014/main" id="{36710F36-6DF4-BE50-8D47-9574650B6029}"/>
              </a:ext>
            </a:extLst>
          </p:cNvPr>
          <p:cNvGrpSpPr/>
          <p:nvPr/>
        </p:nvGrpSpPr>
        <p:grpSpPr>
          <a:xfrm>
            <a:off x="9161574" y="1896305"/>
            <a:ext cx="2119201" cy="2160001"/>
            <a:chOff x="5767390" y="2484000"/>
            <a:chExt cx="2232250" cy="2239361"/>
          </a:xfrm>
        </p:grpSpPr>
        <p:sp>
          <p:nvSpPr>
            <p:cNvPr id="3" name="Rechteck 2">
              <a:extLst>
                <a:ext uri="{FF2B5EF4-FFF2-40B4-BE49-F238E27FC236}">
                  <a16:creationId xmlns:a16="http://schemas.microsoft.com/office/drawing/2014/main" id="{1F32BB07-C2BD-4FF9-9503-D8CA5403565E}"/>
                </a:ext>
              </a:extLst>
            </p:cNvPr>
            <p:cNvSpPr/>
            <p:nvPr/>
          </p:nvSpPr>
          <p:spPr>
            <a:xfrm>
              <a:off x="5778439" y="2484000"/>
              <a:ext cx="2221201"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4" name="Textfeld 3">
              <a:extLst>
                <a:ext uri="{FF2B5EF4-FFF2-40B4-BE49-F238E27FC236}">
                  <a16:creationId xmlns:a16="http://schemas.microsoft.com/office/drawing/2014/main" id="{ABFBEDAB-2A0C-1087-BE51-5C3F4F52A8BF}"/>
                </a:ext>
              </a:extLst>
            </p:cNvPr>
            <p:cNvSpPr txBox="1"/>
            <p:nvPr/>
          </p:nvSpPr>
          <p:spPr>
            <a:xfrm>
              <a:off x="5813261" y="3163256"/>
              <a:ext cx="569368" cy="893436"/>
            </a:xfrm>
            <a:prstGeom prst="rect">
              <a:avLst/>
            </a:prstGeom>
            <a:noFill/>
          </p:spPr>
          <p:txBody>
            <a:bodyPr wrap="none" rtlCol="0">
              <a:spAutoFit/>
            </a:bodyPr>
            <a:lstStyle/>
            <a:p>
              <a:r>
                <a:rPr lang="de-DE" sz="5000" dirty="0">
                  <a:solidFill>
                    <a:schemeClr val="bg1"/>
                  </a:solidFill>
                  <a:latin typeface="+mj-lt"/>
                </a:rPr>
                <a:t>4</a:t>
              </a:r>
            </a:p>
          </p:txBody>
        </p:sp>
        <p:sp>
          <p:nvSpPr>
            <p:cNvPr id="5" name="Rechteck 4">
              <a:extLst>
                <a:ext uri="{FF2B5EF4-FFF2-40B4-BE49-F238E27FC236}">
                  <a16:creationId xmlns:a16="http://schemas.microsoft.com/office/drawing/2014/main" id="{D0E74270-8051-C1E4-8694-3D1BEFFDE698}"/>
                </a:ext>
              </a:extLst>
            </p:cNvPr>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Weitere Vorsorgeinstrumente</a:t>
              </a:r>
            </a:p>
          </p:txBody>
        </p:sp>
      </p:grpSp>
    </p:spTree>
    <p:extLst>
      <p:ext uri="{BB962C8B-B14F-4D97-AF65-F5344CB8AC3E}">
        <p14:creationId xmlns:p14="http://schemas.microsoft.com/office/powerpoint/2010/main" val="216897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FB9EF797-1F10-7455-8786-06B28DD40FBC}"/>
              </a:ext>
            </a:extLst>
          </p:cNvPr>
          <p:cNvGrpSpPr/>
          <p:nvPr/>
        </p:nvGrpSpPr>
        <p:grpSpPr>
          <a:xfrm>
            <a:off x="2542474" y="4479468"/>
            <a:ext cx="252112" cy="893508"/>
            <a:chOff x="2593965" y="4116285"/>
            <a:chExt cx="253944" cy="900000"/>
          </a:xfrm>
        </p:grpSpPr>
        <p:pic>
          <p:nvPicPr>
            <p:cNvPr id="7" name="Grafik 6">
              <a:extLst>
                <a:ext uri="{FF2B5EF4-FFF2-40B4-BE49-F238E27FC236}">
                  <a16:creationId xmlns:a16="http://schemas.microsoft.com/office/drawing/2014/main" id="{776F3AF3-654B-C18F-A82E-C996D201DD8F}"/>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a:ln>
              <a:noFill/>
            </a:ln>
          </p:spPr>
        </p:pic>
        <p:pic>
          <p:nvPicPr>
            <p:cNvPr id="8" name="Grafik 7">
              <a:extLst>
                <a:ext uri="{FF2B5EF4-FFF2-40B4-BE49-F238E27FC236}">
                  <a16:creationId xmlns:a16="http://schemas.microsoft.com/office/drawing/2014/main" id="{F6E5546A-2FC4-2E57-34DB-4E054CB16B13}"/>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a:ln>
              <a:noFill/>
            </a:ln>
          </p:spPr>
        </p:pic>
      </p:grpSp>
      <p:grpSp>
        <p:nvGrpSpPr>
          <p:cNvPr id="19" name="Gruppieren 18">
            <a:extLst>
              <a:ext uri="{FF2B5EF4-FFF2-40B4-BE49-F238E27FC236}">
                <a16:creationId xmlns:a16="http://schemas.microsoft.com/office/drawing/2014/main" id="{B4BC4560-6434-B35F-5088-4F9701AC9498}"/>
              </a:ext>
            </a:extLst>
          </p:cNvPr>
          <p:cNvGrpSpPr/>
          <p:nvPr/>
        </p:nvGrpSpPr>
        <p:grpSpPr>
          <a:xfrm>
            <a:off x="2207568" y="2636912"/>
            <a:ext cx="1080000" cy="1080000"/>
            <a:chOff x="882509" y="2925004"/>
            <a:chExt cx="1080000" cy="1080000"/>
          </a:xfrm>
        </p:grpSpPr>
        <p:sp>
          <p:nvSpPr>
            <p:cNvPr id="20" name="Ellipse 19">
              <a:extLst>
                <a:ext uri="{FF2B5EF4-FFF2-40B4-BE49-F238E27FC236}">
                  <a16:creationId xmlns:a16="http://schemas.microsoft.com/office/drawing/2014/main" id="{8DC504C9-52EC-5AD8-0DEA-46A72931375F}"/>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26" name="Gruppieren 25">
              <a:extLst>
                <a:ext uri="{FF2B5EF4-FFF2-40B4-BE49-F238E27FC236}">
                  <a16:creationId xmlns:a16="http://schemas.microsoft.com/office/drawing/2014/main" id="{F86CC0CA-DAFA-7828-D642-D52238E20DDC}"/>
                </a:ext>
              </a:extLst>
            </p:cNvPr>
            <p:cNvGrpSpPr/>
            <p:nvPr/>
          </p:nvGrpSpPr>
          <p:grpSpPr>
            <a:xfrm>
              <a:off x="1296022" y="3005841"/>
              <a:ext cx="251440" cy="900000"/>
              <a:chOff x="1135529" y="3512300"/>
              <a:chExt cx="251440" cy="900000"/>
            </a:xfrm>
          </p:grpSpPr>
          <p:pic>
            <p:nvPicPr>
              <p:cNvPr id="28" name="Grafik 27">
                <a:extLst>
                  <a:ext uri="{FF2B5EF4-FFF2-40B4-BE49-F238E27FC236}">
                    <a16:creationId xmlns:a16="http://schemas.microsoft.com/office/drawing/2014/main" id="{B39F9AB7-FBE2-6F91-9AEA-01BC4D55E4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29" name="Grafik 28">
                <a:extLst>
                  <a:ext uri="{FF2B5EF4-FFF2-40B4-BE49-F238E27FC236}">
                    <a16:creationId xmlns:a16="http://schemas.microsoft.com/office/drawing/2014/main" id="{BB84E28F-51D4-4B76-7084-89F9B25083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2" name="Titel 1"/>
          <p:cNvSpPr>
            <a:spLocks noGrp="1"/>
          </p:cNvSpPr>
          <p:nvPr>
            <p:ph type="title"/>
          </p:nvPr>
        </p:nvSpPr>
        <p:spPr>
          <a:xfrm>
            <a:off x="911225" y="153054"/>
            <a:ext cx="10369550" cy="611795"/>
          </a:xfrm>
        </p:spPr>
        <p:txBody>
          <a:bodyPr/>
          <a:lstStyle/>
          <a:p>
            <a:r>
              <a:rPr lang="de-DE" dirty="0"/>
              <a:t>Vorsorge durch Eigensorge</a:t>
            </a:r>
            <a:r>
              <a:rPr lang="de-DE" sz="1800" dirty="0"/>
              <a:t> – im Übrigen</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16</a:t>
            </a:fld>
            <a:endParaRPr lang="de-CH" dirty="0">
              <a:latin typeface="+mj-lt"/>
            </a:endParaRPr>
          </a:p>
        </p:txBody>
      </p:sp>
      <p:sp>
        <p:nvSpPr>
          <p:cNvPr id="39" name="Textfeld 38">
            <a:extLst>
              <a:ext uri="{FF2B5EF4-FFF2-40B4-BE49-F238E27FC236}">
                <a16:creationId xmlns:a16="http://schemas.microsoft.com/office/drawing/2014/main" id="{67E62BD0-439A-69E7-D8E2-2E70105A24F6}"/>
              </a:ext>
            </a:extLst>
          </p:cNvPr>
          <p:cNvSpPr txBox="1"/>
          <p:nvPr/>
        </p:nvSpPr>
        <p:spPr>
          <a:xfrm>
            <a:off x="3507638" y="2988052"/>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sp>
        <p:nvSpPr>
          <p:cNvPr id="59" name="Ellipse 58">
            <a:extLst>
              <a:ext uri="{FF2B5EF4-FFF2-40B4-BE49-F238E27FC236}">
                <a16:creationId xmlns:a16="http://schemas.microsoft.com/office/drawing/2014/main" id="{4F7DAC74-B8E4-A5A8-5A4F-922D177E4D0A}"/>
              </a:ext>
            </a:extLst>
          </p:cNvPr>
          <p:cNvSpPr/>
          <p:nvPr/>
        </p:nvSpPr>
        <p:spPr>
          <a:xfrm>
            <a:off x="2243260" y="4436992"/>
            <a:ext cx="1080000" cy="1080000"/>
          </a:xfrm>
          <a:prstGeom prst="ellipse">
            <a:avLst/>
          </a:prstGeom>
          <a:noFill/>
          <a:ln w="12700">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3650641" y="4802433"/>
            <a:ext cx="1797287" cy="353943"/>
          </a:xfrm>
          <a:prstGeom prst="rect">
            <a:avLst/>
          </a:prstGeom>
          <a:noFill/>
        </p:spPr>
        <p:txBody>
          <a:bodyPr wrap="none" rtlCol="0">
            <a:spAutoFit/>
          </a:bodyPr>
          <a:lstStyle/>
          <a:p>
            <a:r>
              <a:rPr lang="de-DE" dirty="0">
                <a:solidFill>
                  <a:srgbClr val="A3ADB7"/>
                </a:solidFill>
              </a:rPr>
              <a:t>(Für-)Sorgerecht</a:t>
            </a:r>
            <a:endParaRPr lang="de-CH" dirty="0">
              <a:solidFill>
                <a:srgbClr val="A3ADB7"/>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640352" y="4864184"/>
            <a:ext cx="442266" cy="466836"/>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 name="Gruppieren 13">
            <a:extLst>
              <a:ext uri="{FF2B5EF4-FFF2-40B4-BE49-F238E27FC236}">
                <a16:creationId xmlns:a16="http://schemas.microsoft.com/office/drawing/2014/main" id="{B2693547-7023-8774-012C-71E70E8BCA91}"/>
              </a:ext>
            </a:extLst>
          </p:cNvPr>
          <p:cNvGrpSpPr/>
          <p:nvPr/>
        </p:nvGrpSpPr>
        <p:grpSpPr>
          <a:xfrm>
            <a:off x="882509" y="3500948"/>
            <a:ext cx="1080000" cy="1080000"/>
            <a:chOff x="882509" y="2925004"/>
            <a:chExt cx="1080000" cy="1080000"/>
          </a:xfrm>
        </p:grpSpPr>
        <p:sp>
          <p:nvSpPr>
            <p:cNvPr id="21" name="Ellipse 20">
              <a:extLst>
                <a:ext uri="{FF2B5EF4-FFF2-40B4-BE49-F238E27FC236}">
                  <a16:creationId xmlns:a16="http://schemas.microsoft.com/office/drawing/2014/main" id="{1B15D9CD-9A7B-122A-EAE5-359E78A439D7}"/>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4" name="Gruppieren 3">
              <a:extLst>
                <a:ext uri="{FF2B5EF4-FFF2-40B4-BE49-F238E27FC236}">
                  <a16:creationId xmlns:a16="http://schemas.microsoft.com/office/drawing/2014/main" id="{40C506EB-C15A-2DD2-4E98-345882F5DC1A}"/>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897C6FBE-3083-CFE9-BE6C-CE8C281C77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E0E6027C-C232-6058-78AD-92194A39C2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9" name="Textfeld 8">
            <a:extLst>
              <a:ext uri="{FF2B5EF4-FFF2-40B4-BE49-F238E27FC236}">
                <a16:creationId xmlns:a16="http://schemas.microsoft.com/office/drawing/2014/main" id="{B5706FA4-261B-4877-4AC5-65897FB4555D}"/>
              </a:ext>
            </a:extLst>
          </p:cNvPr>
          <p:cNvSpPr txBox="1"/>
          <p:nvPr/>
        </p:nvSpPr>
        <p:spPr>
          <a:xfrm>
            <a:off x="7011677" y="1500748"/>
            <a:ext cx="4297814" cy="4016484"/>
          </a:xfrm>
          <a:prstGeom prst="rect">
            <a:avLst/>
          </a:prstGeom>
          <a:noFill/>
        </p:spPr>
        <p:txBody>
          <a:bodyPr wrap="square" rtlCol="0">
            <a:spAutoFit/>
          </a:bodyPr>
          <a:lstStyle/>
          <a:p>
            <a:pPr marL="285750" indent="-285750">
              <a:buFontTx/>
              <a:buChar char="-"/>
            </a:pPr>
            <a:r>
              <a:rPr lang="de-DE" dirty="0" err="1"/>
              <a:t>grds</a:t>
            </a:r>
            <a:r>
              <a:rPr lang="de-DE" dirty="0"/>
              <a:t>. die </a:t>
            </a:r>
            <a:r>
              <a:rPr lang="de-DE" dirty="0">
                <a:solidFill>
                  <a:srgbClr val="0099FF"/>
                </a:solidFill>
              </a:rPr>
              <a:t>ganze Bandbreite von Rechtsgeschäften</a:t>
            </a:r>
            <a:r>
              <a:rPr lang="de-DE" dirty="0"/>
              <a:t> und damit auch des sog. personal und </a:t>
            </a:r>
            <a:r>
              <a:rPr lang="de-DE" dirty="0" err="1"/>
              <a:t>estate</a:t>
            </a:r>
            <a:r>
              <a:rPr lang="de-DE" dirty="0"/>
              <a:t> </a:t>
            </a:r>
            <a:r>
              <a:rPr lang="de-DE" dirty="0" err="1"/>
              <a:t>plannings</a:t>
            </a:r>
            <a:r>
              <a:rPr lang="de-DE" dirty="0"/>
              <a:t> (beachte jedoch Art. 27 ZGB)</a:t>
            </a:r>
          </a:p>
          <a:p>
            <a:pPr marL="285750" indent="-285750">
              <a:buFontTx/>
              <a:buChar char="-"/>
            </a:pPr>
            <a:r>
              <a:rPr lang="de-DE" dirty="0"/>
              <a:t>zeitliche Streckung und damit Vorsorge nicht zuletzt auch bei </a:t>
            </a:r>
            <a:r>
              <a:rPr lang="de-DE" dirty="0">
                <a:solidFill>
                  <a:srgbClr val="0099FF"/>
                </a:solidFill>
              </a:rPr>
              <a:t>Dauerschuldverhältnissen</a:t>
            </a:r>
            <a:r>
              <a:rPr lang="de-DE" dirty="0"/>
              <a:t> (Miete, Pacht, Darlehen, Dienstvertrag </a:t>
            </a:r>
            <a:r>
              <a:rPr lang="de-DE" dirty="0" err="1"/>
              <a:t>u.ä.</a:t>
            </a:r>
            <a:r>
              <a:rPr lang="de-DE" dirty="0"/>
              <a:t>)</a:t>
            </a:r>
          </a:p>
          <a:p>
            <a:pPr marL="285750" indent="-285750">
              <a:buFontTx/>
              <a:buChar char="-"/>
            </a:pPr>
            <a:r>
              <a:rPr lang="de-DE" dirty="0"/>
              <a:t>zudem Rechtstechniken wie </a:t>
            </a:r>
            <a:r>
              <a:rPr lang="de-DE" dirty="0">
                <a:solidFill>
                  <a:srgbClr val="0099FF"/>
                </a:solidFill>
              </a:rPr>
              <a:t>Bedingung, Leistungsbestimmung durch Dritte</a:t>
            </a:r>
            <a:r>
              <a:rPr lang="de-DE" dirty="0"/>
              <a:t> </a:t>
            </a:r>
            <a:r>
              <a:rPr lang="de-DE" dirty="0" err="1"/>
              <a:t>u.ä.</a:t>
            </a:r>
            <a:r>
              <a:rPr lang="de-DE" dirty="0"/>
              <a:t>, die die selbstbestimmte Planung auch zukünftiger Unbestimmtheiten erlauben</a:t>
            </a:r>
          </a:p>
          <a:p>
            <a:pPr marL="285750" indent="-285750">
              <a:buFontTx/>
              <a:buChar char="-"/>
            </a:pPr>
            <a:r>
              <a:rPr lang="de-DE" dirty="0"/>
              <a:t>insb. </a:t>
            </a:r>
            <a:r>
              <a:rPr lang="de-DE" dirty="0">
                <a:solidFill>
                  <a:srgbClr val="0099FF"/>
                </a:solidFill>
              </a:rPr>
              <a:t>Patientenverfügung, Vollmacht und Auftrag</a:t>
            </a:r>
          </a:p>
        </p:txBody>
      </p:sp>
      <p:sp>
        <p:nvSpPr>
          <p:cNvPr id="10" name="Geschweifte Klammer links 9">
            <a:extLst>
              <a:ext uri="{FF2B5EF4-FFF2-40B4-BE49-F238E27FC236}">
                <a16:creationId xmlns:a16="http://schemas.microsoft.com/office/drawing/2014/main" id="{CFFE7BAC-3CBB-EEF1-F8AD-A79FFCE4270D}"/>
              </a:ext>
            </a:extLst>
          </p:cNvPr>
          <p:cNvSpPr/>
          <p:nvPr/>
        </p:nvSpPr>
        <p:spPr bwMode="auto">
          <a:xfrm>
            <a:off x="5817352" y="1290234"/>
            <a:ext cx="1311378" cy="4443022"/>
          </a:xfrm>
          <a:prstGeom prst="leftBrace">
            <a:avLst>
              <a:gd name="adj1" fmla="val 8333"/>
              <a:gd name="adj2" fmla="val 43195"/>
            </a:avLst>
          </a:prstGeom>
          <a:noFill/>
          <a:ln w="9525" cap="flat" cmpd="sng" algn="ctr">
            <a:solidFill>
              <a:srgbClr val="0099FF"/>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Tree>
    <p:extLst>
      <p:ext uri="{BB962C8B-B14F-4D97-AF65-F5344CB8AC3E}">
        <p14:creationId xmlns:p14="http://schemas.microsoft.com/office/powerpoint/2010/main" val="139033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225" y="153054"/>
            <a:ext cx="10369550" cy="611795"/>
          </a:xfrm>
        </p:spPr>
        <p:txBody>
          <a:bodyPr/>
          <a:lstStyle/>
          <a:p>
            <a:r>
              <a:rPr lang="de-DE" dirty="0"/>
              <a:t>Insbesondere: Patientenverfügung</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17</a:t>
            </a:fld>
            <a:endParaRPr lang="de-CH" dirty="0">
              <a:latin typeface="+mj-lt"/>
            </a:endParaRPr>
          </a:p>
        </p:txBody>
      </p:sp>
      <p:grpSp>
        <p:nvGrpSpPr>
          <p:cNvPr id="3" name="Gruppieren 2">
            <a:extLst>
              <a:ext uri="{FF2B5EF4-FFF2-40B4-BE49-F238E27FC236}">
                <a16:creationId xmlns:a16="http://schemas.microsoft.com/office/drawing/2014/main" id="{77C3988A-C7D9-B53C-9874-266E5287BBC3}"/>
              </a:ext>
            </a:extLst>
          </p:cNvPr>
          <p:cNvGrpSpPr/>
          <p:nvPr/>
        </p:nvGrpSpPr>
        <p:grpSpPr>
          <a:xfrm>
            <a:off x="2542474" y="4479468"/>
            <a:ext cx="252112" cy="893508"/>
            <a:chOff x="2593965" y="4116285"/>
            <a:chExt cx="253944" cy="900000"/>
          </a:xfrm>
        </p:grpSpPr>
        <p:pic>
          <p:nvPicPr>
            <p:cNvPr id="4" name="Grafik 3">
              <a:extLst>
                <a:ext uri="{FF2B5EF4-FFF2-40B4-BE49-F238E27FC236}">
                  <a16:creationId xmlns:a16="http://schemas.microsoft.com/office/drawing/2014/main" id="{F3B7D2F2-C1F8-8B6B-32A2-ECC9EFE44545}"/>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a:ln>
              <a:noFill/>
            </a:ln>
          </p:spPr>
        </p:pic>
        <p:pic>
          <p:nvPicPr>
            <p:cNvPr id="7" name="Grafik 6">
              <a:extLst>
                <a:ext uri="{FF2B5EF4-FFF2-40B4-BE49-F238E27FC236}">
                  <a16:creationId xmlns:a16="http://schemas.microsoft.com/office/drawing/2014/main" id="{187897F0-0DB8-911F-71E6-E0A2E7F51C6F}"/>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a:ln>
              <a:noFill/>
            </a:ln>
          </p:spPr>
        </p:pic>
      </p:grpSp>
      <p:grpSp>
        <p:nvGrpSpPr>
          <p:cNvPr id="8" name="Gruppieren 7">
            <a:extLst>
              <a:ext uri="{FF2B5EF4-FFF2-40B4-BE49-F238E27FC236}">
                <a16:creationId xmlns:a16="http://schemas.microsoft.com/office/drawing/2014/main" id="{BAA8DFDC-1911-B6FF-326F-85DD80EBE409}"/>
              </a:ext>
            </a:extLst>
          </p:cNvPr>
          <p:cNvGrpSpPr/>
          <p:nvPr/>
        </p:nvGrpSpPr>
        <p:grpSpPr>
          <a:xfrm>
            <a:off x="2207568" y="2636912"/>
            <a:ext cx="1080000" cy="1080000"/>
            <a:chOff x="882509" y="2925004"/>
            <a:chExt cx="1080000" cy="1080000"/>
          </a:xfrm>
        </p:grpSpPr>
        <p:sp>
          <p:nvSpPr>
            <p:cNvPr id="9" name="Ellipse 8">
              <a:extLst>
                <a:ext uri="{FF2B5EF4-FFF2-40B4-BE49-F238E27FC236}">
                  <a16:creationId xmlns:a16="http://schemas.microsoft.com/office/drawing/2014/main" id="{7FE796E2-BA58-9224-9C3B-CDE19CC09507}"/>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10" name="Gruppieren 9">
              <a:extLst>
                <a:ext uri="{FF2B5EF4-FFF2-40B4-BE49-F238E27FC236}">
                  <a16:creationId xmlns:a16="http://schemas.microsoft.com/office/drawing/2014/main" id="{1E423E2C-60A9-92C5-F52F-A9E487873113}"/>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C9D1C827-C3EE-F756-9185-4121227914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26C87A20-EBAF-62A5-77E5-08E261DDEE3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13" name="Textfeld 12">
            <a:extLst>
              <a:ext uri="{FF2B5EF4-FFF2-40B4-BE49-F238E27FC236}">
                <a16:creationId xmlns:a16="http://schemas.microsoft.com/office/drawing/2014/main" id="{B1CB8633-616A-A076-6FAC-0E18915BA5E1}"/>
              </a:ext>
            </a:extLst>
          </p:cNvPr>
          <p:cNvSpPr txBox="1"/>
          <p:nvPr/>
        </p:nvSpPr>
        <p:spPr>
          <a:xfrm>
            <a:off x="3507638" y="2988052"/>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sp>
        <p:nvSpPr>
          <p:cNvPr id="14" name="Ellipse 13">
            <a:extLst>
              <a:ext uri="{FF2B5EF4-FFF2-40B4-BE49-F238E27FC236}">
                <a16:creationId xmlns:a16="http://schemas.microsoft.com/office/drawing/2014/main" id="{CE1C4EB9-FDAD-A8B8-B37B-F3989A330242}"/>
              </a:ext>
            </a:extLst>
          </p:cNvPr>
          <p:cNvSpPr/>
          <p:nvPr/>
        </p:nvSpPr>
        <p:spPr>
          <a:xfrm>
            <a:off x="2243260" y="4436992"/>
            <a:ext cx="1080000" cy="1080000"/>
          </a:xfrm>
          <a:prstGeom prst="ellipse">
            <a:avLst/>
          </a:prstGeom>
          <a:noFill/>
          <a:ln w="12700">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15" name="Textfeld 14">
            <a:extLst>
              <a:ext uri="{FF2B5EF4-FFF2-40B4-BE49-F238E27FC236}">
                <a16:creationId xmlns:a16="http://schemas.microsoft.com/office/drawing/2014/main" id="{724A8BD2-45B8-5596-0558-70D93A3C7853}"/>
              </a:ext>
            </a:extLst>
          </p:cNvPr>
          <p:cNvSpPr txBox="1"/>
          <p:nvPr/>
        </p:nvSpPr>
        <p:spPr>
          <a:xfrm>
            <a:off x="3650641" y="4802433"/>
            <a:ext cx="1797287" cy="353943"/>
          </a:xfrm>
          <a:prstGeom prst="rect">
            <a:avLst/>
          </a:prstGeom>
          <a:noFill/>
        </p:spPr>
        <p:txBody>
          <a:bodyPr wrap="none" rtlCol="0">
            <a:spAutoFit/>
          </a:bodyPr>
          <a:lstStyle/>
          <a:p>
            <a:r>
              <a:rPr lang="de-DE" dirty="0">
                <a:solidFill>
                  <a:srgbClr val="A3ADB7"/>
                </a:solidFill>
              </a:rPr>
              <a:t>(Für-)Sorgerecht</a:t>
            </a:r>
            <a:endParaRPr lang="de-CH" dirty="0">
              <a:solidFill>
                <a:srgbClr val="A3ADB7"/>
              </a:solidFill>
            </a:endParaRPr>
          </a:p>
        </p:txBody>
      </p:sp>
      <p:sp>
        <p:nvSpPr>
          <p:cNvPr id="16" name="Freihandform 12">
            <a:extLst>
              <a:ext uri="{FF2B5EF4-FFF2-40B4-BE49-F238E27FC236}">
                <a16:creationId xmlns:a16="http://schemas.microsoft.com/office/drawing/2014/main" id="{B8975BB6-668B-D847-D4E3-A1CF6ED8DBD3}"/>
              </a:ext>
              <a:ext uri="{C183D7F6-B498-43B3-948B-1728B52AA6E4}">
                <adec:decorative xmlns:adec="http://schemas.microsoft.com/office/drawing/2017/decorative" val="1"/>
              </a:ext>
            </a:extLst>
          </p:cNvPr>
          <p:cNvSpPr>
            <a:spLocks noChangeAspect="1"/>
          </p:cNvSpPr>
          <p:nvPr/>
        </p:nvSpPr>
        <p:spPr>
          <a:xfrm>
            <a:off x="2640352" y="4864184"/>
            <a:ext cx="442266" cy="466836"/>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B4B540C8-1A2D-7873-A076-70528D9C0F2D}"/>
              </a:ext>
            </a:extLst>
          </p:cNvPr>
          <p:cNvGrpSpPr/>
          <p:nvPr/>
        </p:nvGrpSpPr>
        <p:grpSpPr>
          <a:xfrm>
            <a:off x="882509" y="3500948"/>
            <a:ext cx="1080000" cy="1080000"/>
            <a:chOff x="882509" y="2925004"/>
            <a:chExt cx="1080000" cy="1080000"/>
          </a:xfrm>
        </p:grpSpPr>
        <p:sp>
          <p:nvSpPr>
            <p:cNvPr id="18" name="Ellipse 17">
              <a:extLst>
                <a:ext uri="{FF2B5EF4-FFF2-40B4-BE49-F238E27FC236}">
                  <a16:creationId xmlns:a16="http://schemas.microsoft.com/office/drawing/2014/main" id="{3C4A6BF8-A2FC-AF3D-D819-F232103175B2}"/>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19" name="Gruppieren 18">
              <a:extLst>
                <a:ext uri="{FF2B5EF4-FFF2-40B4-BE49-F238E27FC236}">
                  <a16:creationId xmlns:a16="http://schemas.microsoft.com/office/drawing/2014/main" id="{F48800E0-1A56-5B7D-95FC-D9480936D893}"/>
                </a:ext>
              </a:extLst>
            </p:cNvPr>
            <p:cNvGrpSpPr/>
            <p:nvPr/>
          </p:nvGrpSpPr>
          <p:grpSpPr>
            <a:xfrm>
              <a:off x="1296022" y="3005841"/>
              <a:ext cx="251440" cy="900000"/>
              <a:chOff x="1135529" y="3512300"/>
              <a:chExt cx="251440" cy="900000"/>
            </a:xfrm>
          </p:grpSpPr>
          <p:pic>
            <p:nvPicPr>
              <p:cNvPr id="20" name="Grafik 19">
                <a:extLst>
                  <a:ext uri="{FF2B5EF4-FFF2-40B4-BE49-F238E27FC236}">
                    <a16:creationId xmlns:a16="http://schemas.microsoft.com/office/drawing/2014/main" id="{B4B5DCAA-9599-B755-5242-759A886564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21" name="Grafik 20">
                <a:extLst>
                  <a:ext uri="{FF2B5EF4-FFF2-40B4-BE49-F238E27FC236}">
                    <a16:creationId xmlns:a16="http://schemas.microsoft.com/office/drawing/2014/main" id="{CC08E40F-C65F-E26C-A956-6868073B2C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23" name="Geschweifte Klammer links 22">
            <a:extLst>
              <a:ext uri="{FF2B5EF4-FFF2-40B4-BE49-F238E27FC236}">
                <a16:creationId xmlns:a16="http://schemas.microsoft.com/office/drawing/2014/main" id="{142DD99D-A054-970D-8362-953FD3C881FB}"/>
              </a:ext>
            </a:extLst>
          </p:cNvPr>
          <p:cNvSpPr/>
          <p:nvPr/>
        </p:nvSpPr>
        <p:spPr bwMode="auto">
          <a:xfrm>
            <a:off x="5817352" y="1268760"/>
            <a:ext cx="1311378" cy="3384136"/>
          </a:xfrm>
          <a:prstGeom prst="leftBrace">
            <a:avLst>
              <a:gd name="adj1" fmla="val 8333"/>
              <a:gd name="adj2" fmla="val 55617"/>
            </a:avLst>
          </a:prstGeom>
          <a:noFill/>
          <a:ln w="9525" cap="flat" cmpd="sng" algn="ctr">
            <a:solidFill>
              <a:srgbClr val="0099FF"/>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
        <p:nvSpPr>
          <p:cNvPr id="28" name="Textfeld 27">
            <a:extLst>
              <a:ext uri="{FF2B5EF4-FFF2-40B4-BE49-F238E27FC236}">
                <a16:creationId xmlns:a16="http://schemas.microsoft.com/office/drawing/2014/main" id="{D1DFCEAD-C199-108B-5BF8-C00DD83D77AA}"/>
              </a:ext>
            </a:extLst>
          </p:cNvPr>
          <p:cNvSpPr txBox="1"/>
          <p:nvPr/>
        </p:nvSpPr>
        <p:spPr>
          <a:xfrm>
            <a:off x="6935442" y="1349474"/>
            <a:ext cx="4633165" cy="3231654"/>
          </a:xfrm>
          <a:prstGeom prst="rect">
            <a:avLst/>
          </a:prstGeom>
          <a:noFill/>
        </p:spPr>
        <p:txBody>
          <a:bodyPr wrap="square">
            <a:spAutoFit/>
          </a:bodyPr>
          <a:lstStyle/>
          <a:p>
            <a:r>
              <a:rPr lang="de-DE" b="1" dirty="0"/>
              <a:t>Art. 370 ZGB.</a:t>
            </a:r>
            <a:r>
              <a:rPr lang="de-DE" dirty="0"/>
              <a:t> </a:t>
            </a:r>
            <a:r>
              <a:rPr lang="de-DE" baseline="30000" dirty="0"/>
              <a:t>1</a:t>
            </a:r>
            <a:r>
              <a:rPr lang="de-DE" dirty="0"/>
              <a:t> Eine urteilsfähige Person kann in einer Patientenverfügung </a:t>
            </a:r>
            <a:r>
              <a:rPr lang="de-DE" dirty="0">
                <a:solidFill>
                  <a:srgbClr val="0099FF"/>
                </a:solidFill>
              </a:rPr>
              <a:t>festlegen</a:t>
            </a:r>
            <a:r>
              <a:rPr lang="de-DE" dirty="0"/>
              <a:t>, welchen medizinischen </a:t>
            </a:r>
            <a:r>
              <a:rPr lang="de-DE" dirty="0" err="1"/>
              <a:t>Massnahmen</a:t>
            </a:r>
            <a:r>
              <a:rPr lang="de-DE" dirty="0"/>
              <a:t> sie im Fall ihrer Urteilsunfähigkeit zustimmt oder nicht zustimmt.</a:t>
            </a:r>
          </a:p>
          <a:p>
            <a:r>
              <a:rPr lang="de-DE" baseline="30000" dirty="0"/>
              <a:t>2</a:t>
            </a:r>
            <a:r>
              <a:rPr lang="de-DE" dirty="0"/>
              <a:t> Sie kann auch eine natürliche Person bezeichnen, die im Fall ihrer Urteilsunfähigkeit mit der behandelnden Ärztin oder dem behandelnden Arzt die medizinischen </a:t>
            </a:r>
            <a:r>
              <a:rPr lang="de-DE" dirty="0" err="1"/>
              <a:t>Massnahmen</a:t>
            </a:r>
            <a:r>
              <a:rPr lang="de-DE" dirty="0"/>
              <a:t> besprechen und </a:t>
            </a:r>
            <a:r>
              <a:rPr lang="de-DE" dirty="0">
                <a:solidFill>
                  <a:srgbClr val="0099FF"/>
                </a:solidFill>
              </a:rPr>
              <a:t>in ihrem Namen entscheiden soll</a:t>
            </a:r>
            <a:r>
              <a:rPr lang="de-DE" dirty="0"/>
              <a:t>. Sie kann dieser Person Weisungen erteilen.</a:t>
            </a:r>
            <a:endParaRPr lang="de-CH" dirty="0"/>
          </a:p>
        </p:txBody>
      </p:sp>
    </p:spTree>
    <p:extLst>
      <p:ext uri="{BB962C8B-B14F-4D97-AF65-F5344CB8AC3E}">
        <p14:creationId xmlns:p14="http://schemas.microsoft.com/office/powerpoint/2010/main" val="683192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FB9EF797-1F10-7455-8786-06B28DD40FBC}"/>
              </a:ext>
            </a:extLst>
          </p:cNvPr>
          <p:cNvGrpSpPr/>
          <p:nvPr/>
        </p:nvGrpSpPr>
        <p:grpSpPr>
          <a:xfrm>
            <a:off x="2542474" y="4479468"/>
            <a:ext cx="252112" cy="893508"/>
            <a:chOff x="2593965" y="4116285"/>
            <a:chExt cx="253944" cy="900000"/>
          </a:xfrm>
        </p:grpSpPr>
        <p:pic>
          <p:nvPicPr>
            <p:cNvPr id="7" name="Grafik 6">
              <a:extLst>
                <a:ext uri="{FF2B5EF4-FFF2-40B4-BE49-F238E27FC236}">
                  <a16:creationId xmlns:a16="http://schemas.microsoft.com/office/drawing/2014/main" id="{776F3AF3-654B-C18F-A82E-C996D201DD8F}"/>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a:ln>
              <a:noFill/>
            </a:ln>
          </p:spPr>
        </p:pic>
        <p:pic>
          <p:nvPicPr>
            <p:cNvPr id="8" name="Grafik 7">
              <a:extLst>
                <a:ext uri="{FF2B5EF4-FFF2-40B4-BE49-F238E27FC236}">
                  <a16:creationId xmlns:a16="http://schemas.microsoft.com/office/drawing/2014/main" id="{F6E5546A-2FC4-2E57-34DB-4E054CB16B13}"/>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a:ln>
              <a:noFill/>
            </a:ln>
          </p:spPr>
        </p:pic>
      </p:grpSp>
      <p:grpSp>
        <p:nvGrpSpPr>
          <p:cNvPr id="19" name="Gruppieren 18">
            <a:extLst>
              <a:ext uri="{FF2B5EF4-FFF2-40B4-BE49-F238E27FC236}">
                <a16:creationId xmlns:a16="http://schemas.microsoft.com/office/drawing/2014/main" id="{B4BC4560-6434-B35F-5088-4F9701AC9498}"/>
              </a:ext>
            </a:extLst>
          </p:cNvPr>
          <p:cNvGrpSpPr/>
          <p:nvPr/>
        </p:nvGrpSpPr>
        <p:grpSpPr>
          <a:xfrm>
            <a:off x="2207568" y="2636912"/>
            <a:ext cx="1080000" cy="1080000"/>
            <a:chOff x="882509" y="2925004"/>
            <a:chExt cx="1080000" cy="1080000"/>
          </a:xfrm>
        </p:grpSpPr>
        <p:sp>
          <p:nvSpPr>
            <p:cNvPr id="20" name="Ellipse 19">
              <a:extLst>
                <a:ext uri="{FF2B5EF4-FFF2-40B4-BE49-F238E27FC236}">
                  <a16:creationId xmlns:a16="http://schemas.microsoft.com/office/drawing/2014/main" id="{8DC504C9-52EC-5AD8-0DEA-46A72931375F}"/>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26" name="Gruppieren 25">
              <a:extLst>
                <a:ext uri="{FF2B5EF4-FFF2-40B4-BE49-F238E27FC236}">
                  <a16:creationId xmlns:a16="http://schemas.microsoft.com/office/drawing/2014/main" id="{F86CC0CA-DAFA-7828-D642-D52238E20DDC}"/>
                </a:ext>
              </a:extLst>
            </p:cNvPr>
            <p:cNvGrpSpPr/>
            <p:nvPr/>
          </p:nvGrpSpPr>
          <p:grpSpPr>
            <a:xfrm>
              <a:off x="1296022" y="3005841"/>
              <a:ext cx="251440" cy="900000"/>
              <a:chOff x="1135529" y="3512300"/>
              <a:chExt cx="251440" cy="900000"/>
            </a:xfrm>
          </p:grpSpPr>
          <p:pic>
            <p:nvPicPr>
              <p:cNvPr id="28" name="Grafik 27">
                <a:extLst>
                  <a:ext uri="{FF2B5EF4-FFF2-40B4-BE49-F238E27FC236}">
                    <a16:creationId xmlns:a16="http://schemas.microsoft.com/office/drawing/2014/main" id="{B39F9AB7-FBE2-6F91-9AEA-01BC4D55E4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29" name="Grafik 28">
                <a:extLst>
                  <a:ext uri="{FF2B5EF4-FFF2-40B4-BE49-F238E27FC236}">
                    <a16:creationId xmlns:a16="http://schemas.microsoft.com/office/drawing/2014/main" id="{BB84E28F-51D4-4B76-7084-89F9B25083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2" name="Titel 1"/>
          <p:cNvSpPr>
            <a:spLocks noGrp="1"/>
          </p:cNvSpPr>
          <p:nvPr>
            <p:ph type="title"/>
          </p:nvPr>
        </p:nvSpPr>
        <p:spPr>
          <a:xfrm>
            <a:off x="911224" y="153054"/>
            <a:ext cx="10729391" cy="611795"/>
          </a:xfrm>
        </p:spPr>
        <p:txBody>
          <a:bodyPr/>
          <a:lstStyle/>
          <a:p>
            <a:r>
              <a:rPr lang="de-DE" dirty="0"/>
              <a:t>Und Stellvertretung und Auftrag? </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18</a:t>
            </a:fld>
            <a:endParaRPr lang="de-CH" dirty="0">
              <a:latin typeface="+mj-lt"/>
            </a:endParaRPr>
          </a:p>
        </p:txBody>
      </p:sp>
      <p:sp>
        <p:nvSpPr>
          <p:cNvPr id="39" name="Textfeld 38">
            <a:extLst>
              <a:ext uri="{FF2B5EF4-FFF2-40B4-BE49-F238E27FC236}">
                <a16:creationId xmlns:a16="http://schemas.microsoft.com/office/drawing/2014/main" id="{67E62BD0-439A-69E7-D8E2-2E70105A24F6}"/>
              </a:ext>
            </a:extLst>
          </p:cNvPr>
          <p:cNvSpPr txBox="1"/>
          <p:nvPr/>
        </p:nvSpPr>
        <p:spPr>
          <a:xfrm>
            <a:off x="3507638" y="2988052"/>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sp>
        <p:nvSpPr>
          <p:cNvPr id="59" name="Ellipse 58">
            <a:extLst>
              <a:ext uri="{FF2B5EF4-FFF2-40B4-BE49-F238E27FC236}">
                <a16:creationId xmlns:a16="http://schemas.microsoft.com/office/drawing/2014/main" id="{4F7DAC74-B8E4-A5A8-5A4F-922D177E4D0A}"/>
              </a:ext>
            </a:extLst>
          </p:cNvPr>
          <p:cNvSpPr/>
          <p:nvPr/>
        </p:nvSpPr>
        <p:spPr>
          <a:xfrm>
            <a:off x="2243260" y="4436992"/>
            <a:ext cx="1080000" cy="1080000"/>
          </a:xfrm>
          <a:prstGeom prst="ellipse">
            <a:avLst/>
          </a:prstGeom>
          <a:noFill/>
          <a:ln w="12700">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3650641" y="4802433"/>
            <a:ext cx="1797287" cy="353943"/>
          </a:xfrm>
          <a:prstGeom prst="rect">
            <a:avLst/>
          </a:prstGeom>
          <a:noFill/>
        </p:spPr>
        <p:txBody>
          <a:bodyPr wrap="none" rtlCol="0">
            <a:spAutoFit/>
          </a:bodyPr>
          <a:lstStyle/>
          <a:p>
            <a:r>
              <a:rPr lang="de-DE" dirty="0">
                <a:solidFill>
                  <a:srgbClr val="A3ADB7"/>
                </a:solidFill>
              </a:rPr>
              <a:t>(Für-)Sorgerecht</a:t>
            </a:r>
            <a:endParaRPr lang="de-CH" dirty="0">
              <a:solidFill>
                <a:srgbClr val="A3ADB7"/>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640352" y="4864184"/>
            <a:ext cx="442266" cy="466836"/>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 name="Gruppieren 13">
            <a:extLst>
              <a:ext uri="{FF2B5EF4-FFF2-40B4-BE49-F238E27FC236}">
                <a16:creationId xmlns:a16="http://schemas.microsoft.com/office/drawing/2014/main" id="{B2693547-7023-8774-012C-71E70E8BCA91}"/>
              </a:ext>
            </a:extLst>
          </p:cNvPr>
          <p:cNvGrpSpPr/>
          <p:nvPr/>
        </p:nvGrpSpPr>
        <p:grpSpPr>
          <a:xfrm>
            <a:off x="882509" y="3500948"/>
            <a:ext cx="1080000" cy="1080000"/>
            <a:chOff x="882509" y="2925004"/>
            <a:chExt cx="1080000" cy="1080000"/>
          </a:xfrm>
        </p:grpSpPr>
        <p:sp>
          <p:nvSpPr>
            <p:cNvPr id="21" name="Ellipse 20">
              <a:extLst>
                <a:ext uri="{FF2B5EF4-FFF2-40B4-BE49-F238E27FC236}">
                  <a16:creationId xmlns:a16="http://schemas.microsoft.com/office/drawing/2014/main" id="{1B15D9CD-9A7B-122A-EAE5-359E78A439D7}"/>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4" name="Gruppieren 3">
              <a:extLst>
                <a:ext uri="{FF2B5EF4-FFF2-40B4-BE49-F238E27FC236}">
                  <a16:creationId xmlns:a16="http://schemas.microsoft.com/office/drawing/2014/main" id="{40C506EB-C15A-2DD2-4E98-345882F5DC1A}"/>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897C6FBE-3083-CFE9-BE6C-CE8C281C77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E0E6027C-C232-6058-78AD-92194A39C2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9" name="Textfeld 8">
            <a:extLst>
              <a:ext uri="{FF2B5EF4-FFF2-40B4-BE49-F238E27FC236}">
                <a16:creationId xmlns:a16="http://schemas.microsoft.com/office/drawing/2014/main" id="{B5706FA4-261B-4877-4AC5-65897FB4555D}"/>
              </a:ext>
            </a:extLst>
          </p:cNvPr>
          <p:cNvSpPr txBox="1"/>
          <p:nvPr/>
        </p:nvSpPr>
        <p:spPr>
          <a:xfrm>
            <a:off x="6816080" y="764704"/>
            <a:ext cx="5184576" cy="3754874"/>
          </a:xfrm>
          <a:prstGeom prst="rect">
            <a:avLst/>
          </a:prstGeom>
          <a:noFill/>
        </p:spPr>
        <p:txBody>
          <a:bodyPr wrap="square" rtlCol="0">
            <a:spAutoFit/>
          </a:bodyPr>
          <a:lstStyle/>
          <a:p>
            <a:r>
              <a:rPr lang="de-DE" b="1" dirty="0"/>
              <a:t>Art. 34 OR.</a:t>
            </a:r>
            <a:r>
              <a:rPr lang="de-DE" dirty="0"/>
              <a:t> </a:t>
            </a:r>
            <a:r>
              <a:rPr lang="de-DE" baseline="30000" dirty="0"/>
              <a:t>1</a:t>
            </a:r>
            <a:r>
              <a:rPr lang="de-DE" dirty="0"/>
              <a:t> Eine durch Rechtsgeschäft erteilte Ermächtigung kann vom Vollmachtgeber </a:t>
            </a:r>
            <a:r>
              <a:rPr lang="de-DE" dirty="0">
                <a:solidFill>
                  <a:srgbClr val="0099FF"/>
                </a:solidFill>
              </a:rPr>
              <a:t>jederzeit … widerrufen</a:t>
            </a:r>
            <a:r>
              <a:rPr lang="de-DE" dirty="0"/>
              <a:t> werden, unbeschadet …</a:t>
            </a:r>
          </a:p>
          <a:p>
            <a:r>
              <a:rPr lang="de-DE" b="1" dirty="0"/>
              <a:t>Art. 35 OR.</a:t>
            </a:r>
            <a:r>
              <a:rPr lang="de-DE" dirty="0"/>
              <a:t> </a:t>
            </a:r>
            <a:r>
              <a:rPr lang="de-DE" baseline="30000" dirty="0"/>
              <a:t>1</a:t>
            </a:r>
            <a:r>
              <a:rPr lang="de-DE" dirty="0"/>
              <a:t> Die durch Rechtsgeschäft erteilte Ermächtigung </a:t>
            </a:r>
            <a:r>
              <a:rPr lang="de-DE" dirty="0">
                <a:solidFill>
                  <a:srgbClr val="0099FF"/>
                </a:solidFill>
              </a:rPr>
              <a:t>erlischt, sofern nicht das Gegenteil bestimmt ist …, mit dem Verlust der entsprechenden Handlungsfähigkeit</a:t>
            </a:r>
            <a:r>
              <a:rPr lang="de-DE" dirty="0"/>
              <a:t>, … dem Tod … des Vollmachtgebers oder des Bevollmächtigten. …</a:t>
            </a:r>
          </a:p>
          <a:p>
            <a:r>
              <a:rPr lang="de-DE" b="1" dirty="0"/>
              <a:t>Art. 404 OR.</a:t>
            </a:r>
            <a:r>
              <a:rPr lang="de-DE" dirty="0"/>
              <a:t> </a:t>
            </a:r>
            <a:r>
              <a:rPr lang="de-DE" baseline="30000" dirty="0"/>
              <a:t>1</a:t>
            </a:r>
            <a:r>
              <a:rPr lang="de-DE" dirty="0"/>
              <a:t> Der Auftrag kann von jedem Teile </a:t>
            </a:r>
            <a:r>
              <a:rPr lang="de-DE" dirty="0">
                <a:solidFill>
                  <a:srgbClr val="0099FF"/>
                </a:solidFill>
              </a:rPr>
              <a:t>jederzeit widerrufen</a:t>
            </a:r>
            <a:r>
              <a:rPr lang="de-DE" dirty="0"/>
              <a:t> … werden.</a:t>
            </a:r>
          </a:p>
          <a:p>
            <a:r>
              <a:rPr lang="de-DE" b="1" dirty="0"/>
              <a:t>Art. 405 OR.</a:t>
            </a:r>
            <a:r>
              <a:rPr lang="de-DE" dirty="0"/>
              <a:t> </a:t>
            </a:r>
            <a:r>
              <a:rPr lang="de-DE" baseline="30000" dirty="0"/>
              <a:t>1</a:t>
            </a:r>
            <a:r>
              <a:rPr lang="de-DE" dirty="0"/>
              <a:t> Der Auftrag </a:t>
            </a:r>
            <a:r>
              <a:rPr lang="de-DE" dirty="0">
                <a:solidFill>
                  <a:srgbClr val="0099FF"/>
                </a:solidFill>
              </a:rPr>
              <a:t>erlischt, sofern nicht das Gegenteil vereinbart ist …, mit dem Verlust der entsprechenden Handlungsfähigkeit</a:t>
            </a:r>
            <a:r>
              <a:rPr lang="de-DE" dirty="0"/>
              <a:t>, … dem Tod … des Auftraggebers oder des Beauftragten. …</a:t>
            </a:r>
          </a:p>
        </p:txBody>
      </p:sp>
      <p:sp>
        <p:nvSpPr>
          <p:cNvPr id="10" name="Geschweifte Klammer links 9">
            <a:extLst>
              <a:ext uri="{FF2B5EF4-FFF2-40B4-BE49-F238E27FC236}">
                <a16:creationId xmlns:a16="http://schemas.microsoft.com/office/drawing/2014/main" id="{CFFE7BAC-3CBB-EEF1-F8AD-A79FFCE4270D}"/>
              </a:ext>
            </a:extLst>
          </p:cNvPr>
          <p:cNvSpPr/>
          <p:nvPr/>
        </p:nvSpPr>
        <p:spPr bwMode="auto">
          <a:xfrm>
            <a:off x="5817352" y="692695"/>
            <a:ext cx="1311378" cy="5600125"/>
          </a:xfrm>
          <a:prstGeom prst="leftBrace">
            <a:avLst>
              <a:gd name="adj1" fmla="val 8333"/>
              <a:gd name="adj2" fmla="val 44573"/>
            </a:avLst>
          </a:prstGeom>
          <a:noFill/>
          <a:ln w="9525" cap="flat" cmpd="sng" algn="ctr">
            <a:solidFill>
              <a:srgbClr val="0099FF"/>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
        <p:nvSpPr>
          <p:cNvPr id="17" name="Textfeld 16">
            <a:extLst>
              <a:ext uri="{FF2B5EF4-FFF2-40B4-BE49-F238E27FC236}">
                <a16:creationId xmlns:a16="http://schemas.microsoft.com/office/drawing/2014/main" id="{03567920-69F3-E6FA-0C0A-C392D13817EA}"/>
              </a:ext>
            </a:extLst>
          </p:cNvPr>
          <p:cNvSpPr txBox="1"/>
          <p:nvPr/>
        </p:nvSpPr>
        <p:spPr>
          <a:xfrm>
            <a:off x="6816080" y="4630828"/>
            <a:ext cx="5184576" cy="1661993"/>
          </a:xfrm>
          <a:prstGeom prst="rect">
            <a:avLst/>
          </a:prstGeom>
          <a:noFill/>
        </p:spPr>
        <p:txBody>
          <a:bodyPr wrap="square">
            <a:spAutoFit/>
          </a:bodyPr>
          <a:lstStyle/>
          <a:p>
            <a:r>
              <a:rPr lang="de-DE" b="1" dirty="0"/>
              <a:t>Art. 397a OR.</a:t>
            </a:r>
            <a:r>
              <a:rPr lang="de-DE" dirty="0"/>
              <a:t> Wird der Auftraggeber voraussichtlich dauernd urteilsunfähig, so muss der Beauftragte die </a:t>
            </a:r>
            <a:r>
              <a:rPr lang="de-DE" dirty="0">
                <a:solidFill>
                  <a:srgbClr val="FF0066"/>
                </a:solidFill>
              </a:rPr>
              <a:t>Erwachsenenschutzbehörde</a:t>
            </a:r>
            <a:r>
              <a:rPr lang="de-DE" dirty="0"/>
              <a:t> am Wohnsitz des Auftraggebers benachrichtigen, wenn eine solche Meldung zur Interessenwahrung angezeigt erscheint.</a:t>
            </a:r>
            <a:endParaRPr lang="de-CH" dirty="0"/>
          </a:p>
        </p:txBody>
      </p:sp>
    </p:spTree>
    <p:extLst>
      <p:ext uri="{BB962C8B-B14F-4D97-AF65-F5344CB8AC3E}">
        <p14:creationId xmlns:p14="http://schemas.microsoft.com/office/powerpoint/2010/main" val="2417195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225" y="153054"/>
            <a:ext cx="10369550" cy="611795"/>
          </a:xfrm>
        </p:spPr>
        <p:txBody>
          <a:bodyPr/>
          <a:lstStyle/>
          <a:p>
            <a:r>
              <a:rPr lang="de-DE" dirty="0"/>
              <a:t>Insbesondere: Überbrückung eines möglichen Kompetenzvakuums?</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19</a:t>
            </a:fld>
            <a:endParaRPr lang="de-CH" dirty="0">
              <a:latin typeface="+mj-lt"/>
            </a:endParaRPr>
          </a:p>
        </p:txBody>
      </p:sp>
      <p:pic>
        <p:nvPicPr>
          <p:cNvPr id="22" name="Grafik 21">
            <a:extLst>
              <a:ext uri="{FF2B5EF4-FFF2-40B4-BE49-F238E27FC236}">
                <a16:creationId xmlns:a16="http://schemas.microsoft.com/office/drawing/2014/main" id="{84DC7D22-A4C6-AE79-1038-456497836B3F}"/>
              </a:ext>
            </a:extLst>
          </p:cNvPr>
          <p:cNvPicPr>
            <a:picLocks noChangeAspect="1"/>
          </p:cNvPicPr>
          <p:nvPr/>
        </p:nvPicPr>
        <p:blipFill>
          <a:blip r:embed="rId2"/>
          <a:stretch>
            <a:fillRect/>
          </a:stretch>
        </p:blipFill>
        <p:spPr>
          <a:xfrm>
            <a:off x="883148" y="2658740"/>
            <a:ext cx="4579646" cy="405342"/>
          </a:xfrm>
          <a:prstGeom prst="rect">
            <a:avLst/>
          </a:prstGeom>
        </p:spPr>
      </p:pic>
      <p:pic>
        <p:nvPicPr>
          <p:cNvPr id="8" name="Grafik 7">
            <a:extLst>
              <a:ext uri="{FF2B5EF4-FFF2-40B4-BE49-F238E27FC236}">
                <a16:creationId xmlns:a16="http://schemas.microsoft.com/office/drawing/2014/main" id="{3626253A-E004-33E5-CF28-7A96FE55BA69}"/>
              </a:ext>
            </a:extLst>
          </p:cNvPr>
          <p:cNvPicPr>
            <a:picLocks noChangeAspect="1"/>
          </p:cNvPicPr>
          <p:nvPr/>
        </p:nvPicPr>
        <p:blipFill rotWithShape="1">
          <a:blip r:embed="rId3"/>
          <a:srcRect t="4994"/>
          <a:stretch/>
        </p:blipFill>
        <p:spPr>
          <a:xfrm>
            <a:off x="797359" y="1286690"/>
            <a:ext cx="8411749" cy="1149426"/>
          </a:xfrm>
          <a:prstGeom prst="rect">
            <a:avLst/>
          </a:prstGeom>
        </p:spPr>
      </p:pic>
      <p:sp>
        <p:nvSpPr>
          <p:cNvPr id="9" name="Textfeld 8">
            <a:extLst>
              <a:ext uri="{FF2B5EF4-FFF2-40B4-BE49-F238E27FC236}">
                <a16:creationId xmlns:a16="http://schemas.microsoft.com/office/drawing/2014/main" id="{1E164BA9-4AB8-D95F-9501-D35EB059A040}"/>
              </a:ext>
            </a:extLst>
          </p:cNvPr>
          <p:cNvSpPr txBox="1"/>
          <p:nvPr/>
        </p:nvSpPr>
        <p:spPr>
          <a:xfrm>
            <a:off x="4843787" y="2609480"/>
            <a:ext cx="7008284" cy="1923604"/>
          </a:xfrm>
          <a:prstGeom prst="rect">
            <a:avLst/>
          </a:prstGeom>
          <a:solidFill>
            <a:srgbClr val="0099FF">
              <a:alpha val="20000"/>
            </a:srgbClr>
          </a:solidFill>
          <a:ln>
            <a:solidFill>
              <a:srgbClr val="0099FF">
                <a:alpha val="20000"/>
              </a:srgbClr>
            </a:solidFill>
          </a:ln>
        </p:spPr>
        <p:txBody>
          <a:bodyPr wrap="square" rtlCol="0">
            <a:spAutoFit/>
          </a:bodyPr>
          <a:lstStyle/>
          <a:p>
            <a:r>
              <a:rPr lang="de-DE" cap="small" dirty="0"/>
              <a:t>Zingaro</a:t>
            </a:r>
            <a:r>
              <a:rPr lang="de-DE" dirty="0"/>
              <a:t>, in: KOKES-Praxisanleitung, </a:t>
            </a:r>
            <a:r>
              <a:rPr lang="de-DE" dirty="0" err="1"/>
              <a:t>Rz</a:t>
            </a:r>
            <a:r>
              <a:rPr lang="de-DE" dirty="0"/>
              <a:t>. 2.2, „Nicht mehr möglich ist inskünftig die Erteilung eines obligationenrechtlich begründeten Auftrags zur Personen- und Vermögenssorge und Vertretung, der erst auf den Zeitpunkt des Eintritts der dauernden Urteilsunfähigkeit der auftraggebenden Person wirksam werden soll. Dieser Sachverhalt wird durch die Gesetzgebung zum VA  </a:t>
            </a:r>
            <a:r>
              <a:rPr lang="de-DE" dirty="0" err="1"/>
              <a:t>abschliessend</a:t>
            </a:r>
            <a:r>
              <a:rPr lang="de-DE" dirty="0"/>
              <a:t> geregelt (</a:t>
            </a:r>
            <a:r>
              <a:rPr lang="de-DE" dirty="0" err="1"/>
              <a:t>lex</a:t>
            </a:r>
            <a:r>
              <a:rPr lang="de-DE" dirty="0"/>
              <a:t> specialis).“</a:t>
            </a:r>
            <a:endParaRPr lang="de-CH" dirty="0"/>
          </a:p>
        </p:txBody>
      </p:sp>
      <p:sp>
        <p:nvSpPr>
          <p:cNvPr id="13" name="Textfeld 12">
            <a:extLst>
              <a:ext uri="{FF2B5EF4-FFF2-40B4-BE49-F238E27FC236}">
                <a16:creationId xmlns:a16="http://schemas.microsoft.com/office/drawing/2014/main" id="{4035E3E4-ACB6-A05D-D363-B6406C5E4203}"/>
              </a:ext>
            </a:extLst>
          </p:cNvPr>
          <p:cNvSpPr txBox="1"/>
          <p:nvPr/>
        </p:nvSpPr>
        <p:spPr>
          <a:xfrm>
            <a:off x="1404548" y="4836929"/>
            <a:ext cx="7848871" cy="1400383"/>
          </a:xfrm>
          <a:prstGeom prst="rect">
            <a:avLst/>
          </a:prstGeom>
          <a:solidFill>
            <a:srgbClr val="FF0066">
              <a:alpha val="20000"/>
            </a:srgbClr>
          </a:solidFill>
          <a:ln>
            <a:solidFill>
              <a:srgbClr val="FF0066">
                <a:alpha val="20000"/>
              </a:srgbClr>
            </a:solidFill>
          </a:ln>
        </p:spPr>
        <p:txBody>
          <a:bodyPr wrap="square">
            <a:spAutoFit/>
          </a:bodyPr>
          <a:lstStyle/>
          <a:p>
            <a:r>
              <a:rPr lang="de-DE" cap="small" dirty="0"/>
              <a:t>Renz</a:t>
            </a:r>
            <a:r>
              <a:rPr lang="de-DE" dirty="0"/>
              <a:t>, Der Vorsorgeauftrag und seine Validierung, </a:t>
            </a:r>
            <a:r>
              <a:rPr lang="de-DE" dirty="0" err="1"/>
              <a:t>Rz</a:t>
            </a:r>
            <a:r>
              <a:rPr lang="de-DE" dirty="0"/>
              <a:t>. 197: „Da der Auftrag ex </a:t>
            </a:r>
            <a:r>
              <a:rPr lang="de-DE" dirty="0" err="1"/>
              <a:t>tunc</a:t>
            </a:r>
            <a:r>
              <a:rPr lang="de-DE" dirty="0"/>
              <a:t> (Wirkung mit Eintritt der Urteilsunfähigkeit) inhaltlich einem Vorsorgeauftrag nach Art. 360 ff. ZGB entspricht, kann er – unabhängig von seiner Bezeichnung – rechtsgültig nur unter Beachtung der strengeren Formvorschriften des Vorsorgeauftrags errichtet werden.“</a:t>
            </a:r>
            <a:endParaRPr lang="de-CH" dirty="0"/>
          </a:p>
        </p:txBody>
      </p:sp>
      <p:cxnSp>
        <p:nvCxnSpPr>
          <p:cNvPr id="15" name="Gerader Verbinder 14">
            <a:extLst>
              <a:ext uri="{FF2B5EF4-FFF2-40B4-BE49-F238E27FC236}">
                <a16:creationId xmlns:a16="http://schemas.microsoft.com/office/drawing/2014/main" id="{B133BC1F-08C0-AD26-4410-64C75F6F17E8}"/>
              </a:ext>
            </a:extLst>
          </p:cNvPr>
          <p:cNvCxnSpPr>
            <a:cxnSpLocks/>
          </p:cNvCxnSpPr>
          <p:nvPr/>
        </p:nvCxnSpPr>
        <p:spPr bwMode="auto">
          <a:xfrm>
            <a:off x="1406907" y="2601787"/>
            <a:ext cx="10449733" cy="0"/>
          </a:xfrm>
          <a:prstGeom prst="line">
            <a:avLst/>
          </a:prstGeom>
          <a:solidFill>
            <a:schemeClr val="accent1"/>
          </a:solidFill>
          <a:ln w="9525" cap="flat" cmpd="sng" algn="ctr">
            <a:solidFill>
              <a:srgbClr val="0099FF"/>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8" name="Gerader Verbinder 17">
            <a:extLst>
              <a:ext uri="{FF2B5EF4-FFF2-40B4-BE49-F238E27FC236}">
                <a16:creationId xmlns:a16="http://schemas.microsoft.com/office/drawing/2014/main" id="{ECBB141D-D312-21FD-979F-1B7B306978ED}"/>
              </a:ext>
            </a:extLst>
          </p:cNvPr>
          <p:cNvCxnSpPr>
            <a:cxnSpLocks/>
          </p:cNvCxnSpPr>
          <p:nvPr/>
        </p:nvCxnSpPr>
        <p:spPr bwMode="auto">
          <a:xfrm>
            <a:off x="1406907" y="2859185"/>
            <a:ext cx="0" cy="3327608"/>
          </a:xfrm>
          <a:prstGeom prst="line">
            <a:avLst/>
          </a:prstGeom>
          <a:solidFill>
            <a:schemeClr val="accent1"/>
          </a:solidFill>
          <a:ln w="9525" cap="flat" cmpd="sng" algn="ctr">
            <a:solidFill>
              <a:srgbClr val="FF0066"/>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1" name="Rechteck 20">
            <a:extLst>
              <a:ext uri="{FF2B5EF4-FFF2-40B4-BE49-F238E27FC236}">
                <a16:creationId xmlns:a16="http://schemas.microsoft.com/office/drawing/2014/main" id="{70201D8D-7D6C-F355-BB07-13F54D37C54F}"/>
              </a:ext>
            </a:extLst>
          </p:cNvPr>
          <p:cNvSpPr/>
          <p:nvPr/>
        </p:nvSpPr>
        <p:spPr bwMode="auto">
          <a:xfrm>
            <a:off x="1404548" y="2859187"/>
            <a:ext cx="1495016" cy="228061"/>
          </a:xfrm>
          <a:prstGeom prst="rect">
            <a:avLst/>
          </a:prstGeom>
          <a:solidFill>
            <a:srgbClr val="FF0066">
              <a:alpha val="20000"/>
            </a:srgbClr>
          </a:solidFill>
          <a:ln w="9525" cap="flat" cmpd="sng" algn="ctr">
            <a:solidFill>
              <a:srgbClr val="FF0066">
                <a:alpha val="20000"/>
              </a:srgbClr>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
        <p:nvSpPr>
          <p:cNvPr id="23" name="Rechteck 22">
            <a:extLst>
              <a:ext uri="{FF2B5EF4-FFF2-40B4-BE49-F238E27FC236}">
                <a16:creationId xmlns:a16="http://schemas.microsoft.com/office/drawing/2014/main" id="{D86830F0-1202-7CE7-A21D-C019F832731A}"/>
              </a:ext>
            </a:extLst>
          </p:cNvPr>
          <p:cNvSpPr/>
          <p:nvPr/>
        </p:nvSpPr>
        <p:spPr bwMode="auto">
          <a:xfrm>
            <a:off x="1404548" y="2604861"/>
            <a:ext cx="3007191" cy="254324"/>
          </a:xfrm>
          <a:prstGeom prst="rect">
            <a:avLst/>
          </a:prstGeom>
          <a:solidFill>
            <a:srgbClr val="0099FF">
              <a:alpha val="20000"/>
            </a:srgbClr>
          </a:solidFill>
          <a:ln w="9525" cap="flat" cmpd="sng" algn="ctr">
            <a:solidFill>
              <a:srgbClr val="0099FF">
                <a:alpha val="20000"/>
              </a:srgbClr>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cxnSp>
        <p:nvCxnSpPr>
          <p:cNvPr id="26" name="Gerader Verbinder 25">
            <a:extLst>
              <a:ext uri="{FF2B5EF4-FFF2-40B4-BE49-F238E27FC236}">
                <a16:creationId xmlns:a16="http://schemas.microsoft.com/office/drawing/2014/main" id="{2F24F926-BBB8-E9BE-2122-99525BAF73E3}"/>
              </a:ext>
            </a:extLst>
          </p:cNvPr>
          <p:cNvCxnSpPr/>
          <p:nvPr/>
        </p:nvCxnSpPr>
        <p:spPr bwMode="auto">
          <a:xfrm>
            <a:off x="851839" y="1286690"/>
            <a:ext cx="0" cy="99358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4" name="Textfeld 3">
            <a:extLst>
              <a:ext uri="{FF2B5EF4-FFF2-40B4-BE49-F238E27FC236}">
                <a16:creationId xmlns:a16="http://schemas.microsoft.com/office/drawing/2014/main" id="{8A97B49A-2432-6679-9D69-BE340A7D8D19}"/>
              </a:ext>
            </a:extLst>
          </p:cNvPr>
          <p:cNvSpPr txBox="1"/>
          <p:nvPr/>
        </p:nvSpPr>
        <p:spPr>
          <a:xfrm>
            <a:off x="851839" y="842809"/>
            <a:ext cx="10335813" cy="353943"/>
          </a:xfrm>
          <a:prstGeom prst="rect">
            <a:avLst/>
          </a:prstGeom>
          <a:noFill/>
        </p:spPr>
        <p:txBody>
          <a:bodyPr wrap="square">
            <a:spAutoFit/>
          </a:bodyPr>
          <a:lstStyle/>
          <a:p>
            <a:r>
              <a:rPr lang="de-DE" dirty="0"/>
              <a:t>Änderung des Zivilgesetzbuches (Erwachsenenschutz), Erläuternder Bericht vom 22.2.2023, S. 30:</a:t>
            </a:r>
            <a:endParaRPr lang="de-CH" dirty="0"/>
          </a:p>
        </p:txBody>
      </p:sp>
    </p:spTree>
    <p:extLst>
      <p:ext uri="{BB962C8B-B14F-4D97-AF65-F5344CB8AC3E}">
        <p14:creationId xmlns:p14="http://schemas.microsoft.com/office/powerpoint/2010/main" val="154917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16" name="Gruppieren 15"/>
          <p:cNvGrpSpPr/>
          <p:nvPr/>
        </p:nvGrpSpPr>
        <p:grpSpPr>
          <a:xfrm>
            <a:off x="911225" y="1896305"/>
            <a:ext cx="2125048" cy="2163010"/>
            <a:chOff x="33418" y="2109172"/>
            <a:chExt cx="2232248" cy="2242480"/>
          </a:xfrm>
        </p:grpSpPr>
        <p:sp>
          <p:nvSpPr>
            <p:cNvPr id="17" name="Rechteck 16"/>
            <p:cNvSpPr/>
            <p:nvPr/>
          </p:nvSpPr>
          <p:spPr>
            <a:xfrm>
              <a:off x="44466" y="2109172"/>
              <a:ext cx="2221200"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18" name="Textfeld 17"/>
            <p:cNvSpPr txBox="1"/>
            <p:nvPr/>
          </p:nvSpPr>
          <p:spPr>
            <a:xfrm>
              <a:off x="44130" y="2804229"/>
              <a:ext cx="567801" cy="893436"/>
            </a:xfrm>
            <a:prstGeom prst="rect">
              <a:avLst/>
            </a:prstGeom>
            <a:noFill/>
          </p:spPr>
          <p:txBody>
            <a:bodyPr wrap="none" rtlCol="0">
              <a:spAutoFit/>
            </a:bodyPr>
            <a:lstStyle/>
            <a:p>
              <a:r>
                <a:rPr lang="de-DE" sz="5000" dirty="0">
                  <a:solidFill>
                    <a:schemeClr val="bg1"/>
                  </a:solidFill>
                  <a:latin typeface="+mj-lt"/>
                </a:rPr>
                <a:t>1</a:t>
              </a:r>
            </a:p>
          </p:txBody>
        </p:sp>
        <p:sp>
          <p:nvSpPr>
            <p:cNvPr id="19" name="Rechteck 18"/>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Ein „komplettes Vorsorgedossier“</a:t>
              </a:r>
            </a:p>
          </p:txBody>
        </p:sp>
      </p:grpSp>
      <p:grpSp>
        <p:nvGrpSpPr>
          <p:cNvPr id="20" name="Gruppieren 19"/>
          <p:cNvGrpSpPr/>
          <p:nvPr/>
        </p:nvGrpSpPr>
        <p:grpSpPr>
          <a:xfrm>
            <a:off x="3677806" y="1896305"/>
            <a:ext cx="2081501" cy="2161083"/>
            <a:chOff x="2409682" y="2109172"/>
            <a:chExt cx="2221200" cy="2240483"/>
          </a:xfrm>
        </p:grpSpPr>
        <p:sp>
          <p:nvSpPr>
            <p:cNvPr id="21" name="Rechteck 20"/>
            <p:cNvSpPr/>
            <p:nvPr/>
          </p:nvSpPr>
          <p:spPr>
            <a:xfrm>
              <a:off x="2409682" y="2109172"/>
              <a:ext cx="2221200"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22" name="Textfeld 21"/>
            <p:cNvSpPr txBox="1"/>
            <p:nvPr/>
          </p:nvSpPr>
          <p:spPr>
            <a:xfrm>
              <a:off x="2426384" y="2802313"/>
              <a:ext cx="576811" cy="893436"/>
            </a:xfrm>
            <a:prstGeom prst="rect">
              <a:avLst/>
            </a:prstGeom>
            <a:noFill/>
          </p:spPr>
          <p:txBody>
            <a:bodyPr wrap="none" rtlCol="0">
              <a:spAutoFit/>
            </a:bodyPr>
            <a:lstStyle/>
            <a:p>
              <a:r>
                <a:rPr lang="de-DE" sz="5000" dirty="0">
                  <a:solidFill>
                    <a:schemeClr val="bg1"/>
                  </a:solidFill>
                  <a:latin typeface="+mj-lt"/>
                </a:rPr>
                <a:t>2</a:t>
              </a:r>
            </a:p>
          </p:txBody>
        </p:sp>
        <p:sp>
          <p:nvSpPr>
            <p:cNvPr id="23" name="Rechteck 22"/>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rPr>
                <a:t>Rückblick auf das Personenrecht</a:t>
              </a:r>
            </a:p>
          </p:txBody>
        </p:sp>
      </p:grpSp>
      <p:grpSp>
        <p:nvGrpSpPr>
          <p:cNvPr id="24" name="Gruppieren 23"/>
          <p:cNvGrpSpPr/>
          <p:nvPr/>
        </p:nvGrpSpPr>
        <p:grpSpPr>
          <a:xfrm>
            <a:off x="6400840" y="1896305"/>
            <a:ext cx="2119202" cy="2160048"/>
            <a:chOff x="5767390" y="2484001"/>
            <a:chExt cx="2232250" cy="2239410"/>
          </a:xfrm>
        </p:grpSpPr>
        <p:sp>
          <p:nvSpPr>
            <p:cNvPr id="25" name="Rechteck 24"/>
            <p:cNvSpPr/>
            <p:nvPr/>
          </p:nvSpPr>
          <p:spPr>
            <a:xfrm>
              <a:off x="5778439" y="2484001"/>
              <a:ext cx="2221201"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26" name="Textfeld 25"/>
            <p:cNvSpPr txBox="1"/>
            <p:nvPr/>
          </p:nvSpPr>
          <p:spPr>
            <a:xfrm>
              <a:off x="5817464" y="3163257"/>
              <a:ext cx="569368" cy="893436"/>
            </a:xfrm>
            <a:prstGeom prst="rect">
              <a:avLst/>
            </a:prstGeom>
            <a:noFill/>
          </p:spPr>
          <p:txBody>
            <a:bodyPr wrap="none" rtlCol="0">
              <a:spAutoFit/>
            </a:bodyPr>
            <a:lstStyle/>
            <a:p>
              <a:r>
                <a:rPr lang="de-DE" sz="5000" dirty="0">
                  <a:solidFill>
                    <a:schemeClr val="bg1"/>
                  </a:solidFill>
                  <a:latin typeface="+mj-lt"/>
                </a:rPr>
                <a:t>3</a:t>
              </a:r>
            </a:p>
          </p:txBody>
        </p:sp>
        <p:sp>
          <p:nvSpPr>
            <p:cNvPr id="27" name="Rechteck 26"/>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Vorsorgeauftrag als selbstbestimmte Fürsorgeorganisation</a:t>
              </a:r>
            </a:p>
          </p:txBody>
        </p:sp>
      </p:grpSp>
      <p:grpSp>
        <p:nvGrpSpPr>
          <p:cNvPr id="28" name="Gruppieren 27"/>
          <p:cNvGrpSpPr/>
          <p:nvPr/>
        </p:nvGrpSpPr>
        <p:grpSpPr>
          <a:xfrm>
            <a:off x="9161574" y="1896305"/>
            <a:ext cx="2119201" cy="2160001"/>
            <a:chOff x="5767390" y="2484000"/>
            <a:chExt cx="2232250" cy="2239361"/>
          </a:xfrm>
        </p:grpSpPr>
        <p:sp>
          <p:nvSpPr>
            <p:cNvPr id="29" name="Rechteck 28"/>
            <p:cNvSpPr/>
            <p:nvPr/>
          </p:nvSpPr>
          <p:spPr>
            <a:xfrm>
              <a:off x="5778439" y="2484000"/>
              <a:ext cx="2221201"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30" name="Textfeld 29"/>
            <p:cNvSpPr txBox="1"/>
            <p:nvPr/>
          </p:nvSpPr>
          <p:spPr>
            <a:xfrm>
              <a:off x="5813261" y="3163256"/>
              <a:ext cx="569368" cy="893436"/>
            </a:xfrm>
            <a:prstGeom prst="rect">
              <a:avLst/>
            </a:prstGeom>
            <a:noFill/>
          </p:spPr>
          <p:txBody>
            <a:bodyPr wrap="none" rtlCol="0">
              <a:spAutoFit/>
            </a:bodyPr>
            <a:lstStyle/>
            <a:p>
              <a:r>
                <a:rPr lang="de-DE" sz="5000" dirty="0">
                  <a:solidFill>
                    <a:schemeClr val="bg1"/>
                  </a:solidFill>
                  <a:latin typeface="+mj-lt"/>
                </a:rPr>
                <a:t>4</a:t>
              </a:r>
            </a:p>
          </p:txBody>
        </p:sp>
        <p:sp>
          <p:nvSpPr>
            <p:cNvPr id="31" name="Rechteck 30"/>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Weitere Vorsorgeinstrumente</a:t>
              </a:r>
            </a:p>
          </p:txBody>
        </p:sp>
      </p:grpSp>
    </p:spTree>
    <p:extLst>
      <p:ext uri="{BB962C8B-B14F-4D97-AF65-F5344CB8AC3E}">
        <p14:creationId xmlns:p14="http://schemas.microsoft.com/office/powerpoint/2010/main" val="53535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225" y="153054"/>
            <a:ext cx="10369550" cy="611795"/>
          </a:xfrm>
        </p:spPr>
        <p:txBody>
          <a:bodyPr/>
          <a:lstStyle/>
          <a:p>
            <a:r>
              <a:rPr lang="de-DE" dirty="0"/>
              <a:t>Vorsorge durch Sorgerechtsverfügungen?</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35" name="Rechteck 34">
            <a:extLst>
              <a:ext uri="{FF2B5EF4-FFF2-40B4-BE49-F238E27FC236}">
                <a16:creationId xmlns:a16="http://schemas.microsoft.com/office/drawing/2014/main" id="{9D14E109-5FF1-E84B-2F15-258F106185AC}"/>
              </a:ext>
            </a:extLst>
          </p:cNvPr>
          <p:cNvSpPr/>
          <p:nvPr/>
        </p:nvSpPr>
        <p:spPr bwMode="auto">
          <a:xfrm>
            <a:off x="2639616" y="2316076"/>
            <a:ext cx="9145016" cy="1158940"/>
          </a:xfrm>
          <a:prstGeom prst="rect">
            <a:avLst/>
          </a:prstGeom>
          <a:solidFill>
            <a:srgbClr val="FF0066">
              <a:alpha val="20000"/>
            </a:srgbClr>
          </a:solidFill>
          <a:ln w="9525" cap="flat" cmpd="sng" algn="ctr">
            <a:solidFill>
              <a:srgbClr val="FF0066">
                <a:alpha val="20000"/>
              </a:srgbClr>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20</a:t>
            </a:fld>
            <a:endParaRPr lang="de-CH" dirty="0">
              <a:latin typeface="+mj-lt"/>
            </a:endParaRPr>
          </a:p>
        </p:txBody>
      </p:sp>
      <p:grpSp>
        <p:nvGrpSpPr>
          <p:cNvPr id="24" name="Gruppieren 23">
            <a:extLst>
              <a:ext uri="{FF2B5EF4-FFF2-40B4-BE49-F238E27FC236}">
                <a16:creationId xmlns:a16="http://schemas.microsoft.com/office/drawing/2014/main" id="{5593CEA6-77DB-8F59-7D5A-A48D1F1DA4D6}"/>
              </a:ext>
            </a:extLst>
          </p:cNvPr>
          <p:cNvGrpSpPr/>
          <p:nvPr/>
        </p:nvGrpSpPr>
        <p:grpSpPr>
          <a:xfrm>
            <a:off x="882509" y="2925004"/>
            <a:ext cx="1080000" cy="1080000"/>
            <a:chOff x="589319" y="2795749"/>
            <a:chExt cx="1080000" cy="1080000"/>
          </a:xfrm>
        </p:grpSpPr>
        <p:pic>
          <p:nvPicPr>
            <p:cNvPr id="3" name="Grafik 2">
              <a:extLst>
                <a:ext uri="{FF2B5EF4-FFF2-40B4-BE49-F238E27FC236}">
                  <a16:creationId xmlns:a16="http://schemas.microsoft.com/office/drawing/2014/main" id="{6B555FB8-4620-032A-0905-41561C7969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90" y="2885749"/>
              <a:ext cx="436189" cy="900000"/>
            </a:xfrm>
            <a:prstGeom prst="rect">
              <a:avLst/>
            </a:prstGeom>
          </p:spPr>
        </p:pic>
        <p:sp>
          <p:nvSpPr>
            <p:cNvPr id="21" name="Ellipse 20">
              <a:extLst>
                <a:ext uri="{FF2B5EF4-FFF2-40B4-BE49-F238E27FC236}">
                  <a16:creationId xmlns:a16="http://schemas.microsoft.com/office/drawing/2014/main" id="{1B15D9CD-9A7B-122A-EAE5-359E78A439D7}"/>
                </a:ext>
              </a:extLst>
            </p:cNvPr>
            <p:cNvSpPr/>
            <p:nvPr/>
          </p:nvSpPr>
          <p:spPr>
            <a:xfrm>
              <a:off x="589319" y="2795749"/>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grpSp>
        <p:nvGrpSpPr>
          <p:cNvPr id="17" name="Gruppieren 16">
            <a:extLst>
              <a:ext uri="{FF2B5EF4-FFF2-40B4-BE49-F238E27FC236}">
                <a16:creationId xmlns:a16="http://schemas.microsoft.com/office/drawing/2014/main" id="{0E9D171A-C7A0-9788-EF67-9A2D05A386EE}"/>
              </a:ext>
            </a:extLst>
          </p:cNvPr>
          <p:cNvGrpSpPr/>
          <p:nvPr/>
        </p:nvGrpSpPr>
        <p:grpSpPr>
          <a:xfrm>
            <a:off x="2664354" y="3723261"/>
            <a:ext cx="3204668" cy="1080000"/>
            <a:chOff x="2664354" y="2779365"/>
            <a:chExt cx="3204668" cy="1080000"/>
          </a:xfrm>
        </p:grpSpPr>
        <p:grpSp>
          <p:nvGrpSpPr>
            <p:cNvPr id="23" name="Gruppieren 22">
              <a:extLst>
                <a:ext uri="{FF2B5EF4-FFF2-40B4-BE49-F238E27FC236}">
                  <a16:creationId xmlns:a16="http://schemas.microsoft.com/office/drawing/2014/main" id="{34D95DAD-C81E-5A06-9EAE-161FE7F9FAE4}"/>
                </a:ext>
              </a:extLst>
            </p:cNvPr>
            <p:cNvGrpSpPr/>
            <p:nvPr/>
          </p:nvGrpSpPr>
          <p:grpSpPr>
            <a:xfrm>
              <a:off x="2664354" y="2779365"/>
              <a:ext cx="1080000" cy="1080000"/>
              <a:chOff x="1925512" y="4077072"/>
              <a:chExt cx="1080000" cy="1080000"/>
            </a:xfrm>
          </p:grpSpPr>
          <p:grpSp>
            <p:nvGrpSpPr>
              <p:cNvPr id="7" name="Gruppieren 6">
                <a:extLst>
                  <a:ext uri="{FF2B5EF4-FFF2-40B4-BE49-F238E27FC236}">
                    <a16:creationId xmlns:a16="http://schemas.microsoft.com/office/drawing/2014/main" id="{165F530B-820C-36E7-D1E8-CC6F44387A8D}"/>
                  </a:ext>
                </a:extLst>
              </p:cNvPr>
              <p:cNvGrpSpPr/>
              <p:nvPr/>
            </p:nvGrpSpPr>
            <p:grpSpPr>
              <a:xfrm>
                <a:off x="2446805" y="4167072"/>
                <a:ext cx="253944" cy="900000"/>
                <a:chOff x="2593965" y="4116285"/>
                <a:chExt cx="253944" cy="900000"/>
              </a:xfrm>
            </p:grpSpPr>
            <p:pic>
              <p:nvPicPr>
                <p:cNvPr id="36" name="Grafik 35">
                  <a:extLst>
                    <a:ext uri="{FF2B5EF4-FFF2-40B4-BE49-F238E27FC236}">
                      <a16:creationId xmlns:a16="http://schemas.microsoft.com/office/drawing/2014/main" id="{6C983071-FB77-7C85-53AC-67443F7B4B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p:spPr>
            </p:pic>
            <p:pic>
              <p:nvPicPr>
                <p:cNvPr id="37" name="Grafik 36">
                  <a:extLst>
                    <a:ext uri="{FF2B5EF4-FFF2-40B4-BE49-F238E27FC236}">
                      <a16:creationId xmlns:a16="http://schemas.microsoft.com/office/drawing/2014/main" id="{FC477E4F-1F03-A8AE-6E0C-19F5DA7602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p:spPr>
            </p:pic>
          </p:grpSp>
          <p:grpSp>
            <p:nvGrpSpPr>
              <p:cNvPr id="8" name="Gruppieren 7">
                <a:extLst>
                  <a:ext uri="{FF2B5EF4-FFF2-40B4-BE49-F238E27FC236}">
                    <a16:creationId xmlns:a16="http://schemas.microsoft.com/office/drawing/2014/main" id="{DCC57089-3149-4BF4-06C0-89383D2A7415}"/>
                  </a:ext>
                </a:extLst>
              </p:cNvPr>
              <p:cNvGrpSpPr/>
              <p:nvPr/>
            </p:nvGrpSpPr>
            <p:grpSpPr>
              <a:xfrm>
                <a:off x="2226536" y="4166898"/>
                <a:ext cx="251440" cy="900000"/>
                <a:chOff x="1135529" y="3512300"/>
                <a:chExt cx="251440" cy="900000"/>
              </a:xfrm>
            </p:grpSpPr>
            <p:pic>
              <p:nvPicPr>
                <p:cNvPr id="9" name="Grafik 8">
                  <a:extLst>
                    <a:ext uri="{FF2B5EF4-FFF2-40B4-BE49-F238E27FC236}">
                      <a16:creationId xmlns:a16="http://schemas.microsoft.com/office/drawing/2014/main" id="{98211839-3ADF-BB39-AEC5-C8995217FC0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0" name="Grafik 9">
                  <a:extLst>
                    <a:ext uri="{FF2B5EF4-FFF2-40B4-BE49-F238E27FC236}">
                      <a16:creationId xmlns:a16="http://schemas.microsoft.com/office/drawing/2014/main" id="{C3705123-9829-9B14-766B-C0ADAC37BC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sp>
            <p:nvSpPr>
              <p:cNvPr id="22" name="Ellipse 21">
                <a:extLst>
                  <a:ext uri="{FF2B5EF4-FFF2-40B4-BE49-F238E27FC236}">
                    <a16:creationId xmlns:a16="http://schemas.microsoft.com/office/drawing/2014/main" id="{B8F2BA6F-6219-A59E-1C73-EE2EDBED1AC5}"/>
                  </a:ext>
                </a:extLst>
              </p:cNvPr>
              <p:cNvSpPr/>
              <p:nvPr/>
            </p:nvSpPr>
            <p:spPr>
              <a:xfrm>
                <a:off x="1925512" y="407707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sp>
          <p:nvSpPr>
            <p:cNvPr id="40" name="Textfeld 39">
              <a:extLst>
                <a:ext uri="{FF2B5EF4-FFF2-40B4-BE49-F238E27FC236}">
                  <a16:creationId xmlns:a16="http://schemas.microsoft.com/office/drawing/2014/main" id="{B31022ED-AB5D-173D-ADEE-BB2AC2F0572F}"/>
                </a:ext>
              </a:extLst>
            </p:cNvPr>
            <p:cNvSpPr txBox="1"/>
            <p:nvPr/>
          </p:nvSpPr>
          <p:spPr>
            <a:xfrm>
              <a:off x="4071735" y="3144806"/>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grpSp>
      <p:grpSp>
        <p:nvGrpSpPr>
          <p:cNvPr id="18" name="Gruppieren 17">
            <a:extLst>
              <a:ext uri="{FF2B5EF4-FFF2-40B4-BE49-F238E27FC236}">
                <a16:creationId xmlns:a16="http://schemas.microsoft.com/office/drawing/2014/main" id="{AEEB774D-8F88-A759-6654-37B59CD7FC9D}"/>
              </a:ext>
            </a:extLst>
          </p:cNvPr>
          <p:cNvGrpSpPr/>
          <p:nvPr/>
        </p:nvGrpSpPr>
        <p:grpSpPr>
          <a:xfrm>
            <a:off x="2664354" y="5149646"/>
            <a:ext cx="3204668" cy="1080000"/>
            <a:chOff x="2664354" y="4666102"/>
            <a:chExt cx="3204668" cy="1080000"/>
          </a:xfrm>
        </p:grpSpPr>
        <p:sp>
          <p:nvSpPr>
            <p:cNvPr id="59" name="Ellipse 58">
              <a:extLst>
                <a:ext uri="{FF2B5EF4-FFF2-40B4-BE49-F238E27FC236}">
                  <a16:creationId xmlns:a16="http://schemas.microsoft.com/office/drawing/2014/main" id="{4F7DAC74-B8E4-A5A8-5A4F-922D177E4D0A}"/>
                </a:ext>
              </a:extLst>
            </p:cNvPr>
            <p:cNvSpPr/>
            <p:nvPr/>
          </p:nvSpPr>
          <p:spPr>
            <a:xfrm>
              <a:off x="2664354" y="4666102"/>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64" name="Textfeld 63">
              <a:extLst>
                <a:ext uri="{FF2B5EF4-FFF2-40B4-BE49-F238E27FC236}">
                  <a16:creationId xmlns:a16="http://schemas.microsoft.com/office/drawing/2014/main" id="{7F03CEDA-9DBE-A5EE-F122-DAE6B9951AFA}"/>
                </a:ext>
              </a:extLst>
            </p:cNvPr>
            <p:cNvSpPr txBox="1"/>
            <p:nvPr/>
          </p:nvSpPr>
          <p:spPr>
            <a:xfrm>
              <a:off x="4071735" y="5031543"/>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sp>
          <p:nvSpPr>
            <p:cNvPr id="65" name="Freihandform 12">
              <a:extLst>
                <a:ext uri="{FF2B5EF4-FFF2-40B4-BE49-F238E27FC236}">
                  <a16:creationId xmlns:a16="http://schemas.microsoft.com/office/drawing/2014/main" id="{0EF105B0-95C3-5166-3E9D-E936A1FF6166}"/>
                </a:ext>
                <a:ext uri="{C183D7F6-B498-43B3-948B-1728B52AA6E4}">
                  <adec:decorative xmlns:adec="http://schemas.microsoft.com/office/drawing/2017/decorative" val="1"/>
                </a:ext>
              </a:extLst>
            </p:cNvPr>
            <p:cNvSpPr>
              <a:spLocks noChangeAspect="1"/>
            </p:cNvSpPr>
            <p:nvPr/>
          </p:nvSpPr>
          <p:spPr>
            <a:xfrm>
              <a:off x="2844354" y="4775210"/>
              <a:ext cx="720000" cy="760000"/>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 name="Textfeld 14">
            <a:extLst>
              <a:ext uri="{FF2B5EF4-FFF2-40B4-BE49-F238E27FC236}">
                <a16:creationId xmlns:a16="http://schemas.microsoft.com/office/drawing/2014/main" id="{7A8D3587-6D10-37E3-9791-22C31601FDAF}"/>
              </a:ext>
            </a:extLst>
          </p:cNvPr>
          <p:cNvSpPr txBox="1"/>
          <p:nvPr/>
        </p:nvSpPr>
        <p:spPr>
          <a:xfrm>
            <a:off x="6864644" y="3573016"/>
            <a:ext cx="4919988" cy="1400383"/>
          </a:xfrm>
          <a:prstGeom prst="rect">
            <a:avLst/>
          </a:prstGeom>
          <a:noFill/>
        </p:spPr>
        <p:txBody>
          <a:bodyPr wrap="square">
            <a:spAutoFit/>
          </a:bodyPr>
          <a:lstStyle/>
          <a:p>
            <a:r>
              <a:rPr lang="de-DE" b="1" i="0" dirty="0">
                <a:solidFill>
                  <a:srgbClr val="000000"/>
                </a:solidFill>
                <a:effectLst/>
                <a:latin typeface="+mj-lt"/>
              </a:rPr>
              <a:t>Art. 296 ZGB. </a:t>
            </a:r>
            <a:r>
              <a:rPr lang="de-DE" b="0" i="0" baseline="30000" dirty="0">
                <a:solidFill>
                  <a:srgbClr val="000000"/>
                </a:solidFill>
                <a:effectLst/>
                <a:latin typeface="+mj-lt"/>
              </a:rPr>
              <a:t>1</a:t>
            </a:r>
            <a:r>
              <a:rPr lang="de-DE" b="0" i="0" dirty="0">
                <a:solidFill>
                  <a:srgbClr val="000000"/>
                </a:solidFill>
                <a:effectLst/>
                <a:latin typeface="+mj-lt"/>
              </a:rPr>
              <a:t> Die </a:t>
            </a:r>
            <a:r>
              <a:rPr lang="de-DE" b="0" i="0" dirty="0">
                <a:solidFill>
                  <a:srgbClr val="FF0066"/>
                </a:solidFill>
                <a:effectLst/>
                <a:latin typeface="+mj-lt"/>
              </a:rPr>
              <a:t>elterliche Sorge</a:t>
            </a:r>
            <a:r>
              <a:rPr lang="de-DE" b="0" i="0" dirty="0">
                <a:solidFill>
                  <a:srgbClr val="000000"/>
                </a:solidFill>
                <a:effectLst/>
                <a:latin typeface="+mj-lt"/>
              </a:rPr>
              <a:t> dient dem Wohl des Kindes.</a:t>
            </a:r>
          </a:p>
          <a:p>
            <a:r>
              <a:rPr lang="de-DE" b="0" i="0" baseline="30000" dirty="0">
                <a:solidFill>
                  <a:srgbClr val="000000"/>
                </a:solidFill>
                <a:effectLst/>
                <a:latin typeface="+mj-lt"/>
              </a:rPr>
              <a:t>2</a:t>
            </a:r>
            <a:r>
              <a:rPr lang="de-DE" b="0" i="0" dirty="0">
                <a:solidFill>
                  <a:srgbClr val="000000"/>
                </a:solidFill>
                <a:effectLst/>
                <a:latin typeface="+mj-lt"/>
              </a:rPr>
              <a:t> Die Kinder stehen, solange sie minderjährig sind, unter der gemeinsamen elterlichen Sorge von Vater und Mutter.</a:t>
            </a:r>
            <a:r>
              <a:rPr lang="de-DE" dirty="0">
                <a:latin typeface="+mj-lt"/>
              </a:rPr>
              <a:t> …</a:t>
            </a:r>
            <a:endParaRPr lang="de-CH" dirty="0">
              <a:latin typeface="+mj-lt"/>
            </a:endParaRPr>
          </a:p>
        </p:txBody>
      </p:sp>
      <p:sp>
        <p:nvSpPr>
          <p:cNvPr id="27" name="Textfeld 26">
            <a:extLst>
              <a:ext uri="{FF2B5EF4-FFF2-40B4-BE49-F238E27FC236}">
                <a16:creationId xmlns:a16="http://schemas.microsoft.com/office/drawing/2014/main" id="{9BF50D73-4819-7582-E3A7-79B1BCD6885B}"/>
              </a:ext>
            </a:extLst>
          </p:cNvPr>
          <p:cNvSpPr txBox="1"/>
          <p:nvPr/>
        </p:nvSpPr>
        <p:spPr>
          <a:xfrm>
            <a:off x="6864644" y="4973399"/>
            <a:ext cx="4919988" cy="1400383"/>
          </a:xfrm>
          <a:prstGeom prst="rect">
            <a:avLst/>
          </a:prstGeom>
          <a:noFill/>
        </p:spPr>
        <p:txBody>
          <a:bodyPr wrap="square">
            <a:spAutoFit/>
          </a:bodyPr>
          <a:lstStyle/>
          <a:p>
            <a:r>
              <a:rPr lang="de-DE" b="1" dirty="0"/>
              <a:t>Art. 307 ZGB.</a:t>
            </a:r>
            <a:r>
              <a:rPr lang="de-DE" dirty="0"/>
              <a:t> </a:t>
            </a:r>
            <a:r>
              <a:rPr lang="de-DE" baseline="30000" dirty="0"/>
              <a:t>1</a:t>
            </a:r>
            <a:r>
              <a:rPr lang="de-DE" dirty="0"/>
              <a:t> Ist das Wohl des Kindes gefährdet und sorgen die Eltern nicht von sich aus für Abhilfe oder sind sie dazu </a:t>
            </a:r>
            <a:r>
              <a:rPr lang="de-DE" dirty="0" err="1"/>
              <a:t>ausserstande</a:t>
            </a:r>
            <a:r>
              <a:rPr lang="de-DE" dirty="0"/>
              <a:t>, so trifft die </a:t>
            </a:r>
            <a:r>
              <a:rPr lang="de-DE" dirty="0">
                <a:solidFill>
                  <a:srgbClr val="FF0066"/>
                </a:solidFill>
              </a:rPr>
              <a:t>Kindesschutzbehörde</a:t>
            </a:r>
            <a:r>
              <a:rPr lang="de-DE" dirty="0"/>
              <a:t> die geeigneten </a:t>
            </a:r>
            <a:r>
              <a:rPr lang="de-DE" dirty="0" err="1"/>
              <a:t>Massnahmen</a:t>
            </a:r>
            <a:r>
              <a:rPr lang="de-DE" dirty="0"/>
              <a:t> zum Schutz des Kindes. …</a:t>
            </a:r>
            <a:endParaRPr lang="de-CH" dirty="0"/>
          </a:p>
        </p:txBody>
      </p:sp>
      <p:grpSp>
        <p:nvGrpSpPr>
          <p:cNvPr id="4" name="Gruppieren 3">
            <a:extLst>
              <a:ext uri="{FF2B5EF4-FFF2-40B4-BE49-F238E27FC236}">
                <a16:creationId xmlns:a16="http://schemas.microsoft.com/office/drawing/2014/main" id="{EA8D05FB-D915-DCBE-FD4A-A296E7502CF5}"/>
              </a:ext>
            </a:extLst>
          </p:cNvPr>
          <p:cNvGrpSpPr/>
          <p:nvPr/>
        </p:nvGrpSpPr>
        <p:grpSpPr>
          <a:xfrm>
            <a:off x="2664354" y="2355109"/>
            <a:ext cx="3204668" cy="1080000"/>
            <a:chOff x="2664354" y="2779365"/>
            <a:chExt cx="3204668" cy="1080000"/>
          </a:xfrm>
        </p:grpSpPr>
        <p:sp>
          <p:nvSpPr>
            <p:cNvPr id="20" name="Ellipse 19">
              <a:extLst>
                <a:ext uri="{FF2B5EF4-FFF2-40B4-BE49-F238E27FC236}">
                  <a16:creationId xmlns:a16="http://schemas.microsoft.com/office/drawing/2014/main" id="{4074069A-1A8A-E9D6-BB2B-93667DE7DF0A}"/>
                </a:ext>
              </a:extLst>
            </p:cNvPr>
            <p:cNvSpPr/>
            <p:nvPr/>
          </p:nvSpPr>
          <p:spPr>
            <a:xfrm>
              <a:off x="2664354" y="2779365"/>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sp>
          <p:nvSpPr>
            <p:cNvPr id="12" name="Textfeld 11">
              <a:extLst>
                <a:ext uri="{FF2B5EF4-FFF2-40B4-BE49-F238E27FC236}">
                  <a16:creationId xmlns:a16="http://schemas.microsoft.com/office/drawing/2014/main" id="{903D550D-7849-7A0F-24F1-5D64B3A32E90}"/>
                </a:ext>
              </a:extLst>
            </p:cNvPr>
            <p:cNvSpPr txBox="1"/>
            <p:nvPr/>
          </p:nvSpPr>
          <p:spPr>
            <a:xfrm>
              <a:off x="4071735" y="3144806"/>
              <a:ext cx="1797287" cy="353943"/>
            </a:xfrm>
            <a:prstGeom prst="rect">
              <a:avLst/>
            </a:prstGeom>
            <a:noFill/>
          </p:spPr>
          <p:txBody>
            <a:bodyPr wrap="none" rtlCol="0">
              <a:spAutoFit/>
            </a:bodyPr>
            <a:lstStyle/>
            <a:p>
              <a:r>
                <a:rPr lang="de-DE" dirty="0">
                  <a:solidFill>
                    <a:srgbClr val="FF0066"/>
                  </a:solidFill>
                </a:rPr>
                <a:t>(Für-)Sorgerecht</a:t>
              </a:r>
              <a:endParaRPr lang="de-CH" dirty="0">
                <a:solidFill>
                  <a:srgbClr val="FF0066"/>
                </a:solidFill>
              </a:endParaRPr>
            </a:p>
          </p:txBody>
        </p:sp>
      </p:grpSp>
      <p:sp>
        <p:nvSpPr>
          <p:cNvPr id="31" name="Textfeld 30">
            <a:extLst>
              <a:ext uri="{FF2B5EF4-FFF2-40B4-BE49-F238E27FC236}">
                <a16:creationId xmlns:a16="http://schemas.microsoft.com/office/drawing/2014/main" id="{4A0FE9F8-C678-EC1E-28A5-220691C98A70}"/>
              </a:ext>
            </a:extLst>
          </p:cNvPr>
          <p:cNvSpPr txBox="1"/>
          <p:nvPr/>
        </p:nvSpPr>
        <p:spPr>
          <a:xfrm>
            <a:off x="6864644" y="2715017"/>
            <a:ext cx="4919988" cy="353943"/>
          </a:xfrm>
          <a:prstGeom prst="rect">
            <a:avLst/>
          </a:prstGeom>
          <a:noFill/>
        </p:spPr>
        <p:txBody>
          <a:bodyPr wrap="square">
            <a:spAutoFit/>
          </a:bodyPr>
          <a:lstStyle/>
          <a:p>
            <a:r>
              <a:rPr lang="de-DE" b="1" i="0" dirty="0">
                <a:solidFill>
                  <a:srgbClr val="000000"/>
                </a:solidFill>
                <a:effectLst/>
                <a:latin typeface="+mj-lt"/>
              </a:rPr>
              <a:t>Art. </a:t>
            </a:r>
            <a:r>
              <a:rPr lang="de-DE" b="1" dirty="0">
                <a:solidFill>
                  <a:srgbClr val="000000"/>
                </a:solidFill>
                <a:latin typeface="+mj-lt"/>
              </a:rPr>
              <a:t>?</a:t>
            </a:r>
            <a:r>
              <a:rPr lang="de-DE" b="1" i="0" dirty="0">
                <a:solidFill>
                  <a:srgbClr val="000000"/>
                </a:solidFill>
                <a:effectLst/>
                <a:latin typeface="+mj-lt"/>
              </a:rPr>
              <a:t> ZGB. </a:t>
            </a:r>
            <a:r>
              <a:rPr lang="de-DE" dirty="0">
                <a:latin typeface="+mj-lt"/>
              </a:rPr>
              <a:t>…</a:t>
            </a:r>
            <a:endParaRPr lang="de-CH" dirty="0">
              <a:latin typeface="+mj-lt"/>
            </a:endParaRPr>
          </a:p>
        </p:txBody>
      </p:sp>
      <p:sp>
        <p:nvSpPr>
          <p:cNvPr id="34" name="Textfeld 33">
            <a:extLst>
              <a:ext uri="{FF2B5EF4-FFF2-40B4-BE49-F238E27FC236}">
                <a16:creationId xmlns:a16="http://schemas.microsoft.com/office/drawing/2014/main" id="{05FC83B5-FB8D-15BF-6964-0BFCB6689948}"/>
              </a:ext>
            </a:extLst>
          </p:cNvPr>
          <p:cNvSpPr txBox="1"/>
          <p:nvPr/>
        </p:nvSpPr>
        <p:spPr>
          <a:xfrm>
            <a:off x="2867099" y="2379800"/>
            <a:ext cx="517116" cy="1015663"/>
          </a:xfrm>
          <a:prstGeom prst="rect">
            <a:avLst/>
          </a:prstGeom>
          <a:noFill/>
        </p:spPr>
        <p:txBody>
          <a:bodyPr wrap="square">
            <a:spAutoFit/>
          </a:bodyPr>
          <a:lstStyle/>
          <a:p>
            <a:r>
              <a:rPr lang="de-DE" sz="6000" b="1" dirty="0">
                <a:solidFill>
                  <a:srgbClr val="000000"/>
                </a:solidFill>
                <a:latin typeface="+mj-lt"/>
              </a:rPr>
              <a:t>?</a:t>
            </a:r>
            <a:endParaRPr lang="de-CH" sz="6000" dirty="0"/>
          </a:p>
        </p:txBody>
      </p:sp>
      <p:grpSp>
        <p:nvGrpSpPr>
          <p:cNvPr id="41" name="Gruppieren 40">
            <a:extLst>
              <a:ext uri="{FF2B5EF4-FFF2-40B4-BE49-F238E27FC236}">
                <a16:creationId xmlns:a16="http://schemas.microsoft.com/office/drawing/2014/main" id="{44CFE066-F8FD-97C1-CA2A-2932B958AA31}"/>
              </a:ext>
            </a:extLst>
          </p:cNvPr>
          <p:cNvGrpSpPr/>
          <p:nvPr/>
        </p:nvGrpSpPr>
        <p:grpSpPr>
          <a:xfrm>
            <a:off x="2639616" y="1052856"/>
            <a:ext cx="3465290" cy="1080000"/>
            <a:chOff x="2639616" y="1051293"/>
            <a:chExt cx="3465290" cy="1080000"/>
          </a:xfrm>
        </p:grpSpPr>
        <p:grpSp>
          <p:nvGrpSpPr>
            <p:cNvPr id="42" name="Gruppieren 41">
              <a:extLst>
                <a:ext uri="{FF2B5EF4-FFF2-40B4-BE49-F238E27FC236}">
                  <a16:creationId xmlns:a16="http://schemas.microsoft.com/office/drawing/2014/main" id="{15A81800-5592-1A54-4FF7-351FA8C73C23}"/>
                </a:ext>
              </a:extLst>
            </p:cNvPr>
            <p:cNvGrpSpPr/>
            <p:nvPr/>
          </p:nvGrpSpPr>
          <p:grpSpPr>
            <a:xfrm>
              <a:off x="2639616" y="1051293"/>
              <a:ext cx="1080000" cy="1080000"/>
              <a:chOff x="589319" y="2795749"/>
              <a:chExt cx="1080000" cy="1080000"/>
            </a:xfrm>
          </p:grpSpPr>
          <p:pic>
            <p:nvPicPr>
              <p:cNvPr id="44" name="Grafik 43">
                <a:extLst>
                  <a:ext uri="{FF2B5EF4-FFF2-40B4-BE49-F238E27FC236}">
                    <a16:creationId xmlns:a16="http://schemas.microsoft.com/office/drawing/2014/main" id="{CCD004C9-001D-9E7D-7567-EA2ABB5B21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90" y="2885749"/>
                <a:ext cx="436189" cy="900000"/>
              </a:xfrm>
              <a:prstGeom prst="rect">
                <a:avLst/>
              </a:prstGeom>
            </p:spPr>
          </p:pic>
          <p:sp>
            <p:nvSpPr>
              <p:cNvPr id="45" name="Ellipse 44">
                <a:extLst>
                  <a:ext uri="{FF2B5EF4-FFF2-40B4-BE49-F238E27FC236}">
                    <a16:creationId xmlns:a16="http://schemas.microsoft.com/office/drawing/2014/main" id="{782C2FBC-1C32-C88A-6013-E7C3FAEBE997}"/>
                  </a:ext>
                </a:extLst>
              </p:cNvPr>
              <p:cNvSpPr/>
              <p:nvPr/>
            </p:nvSpPr>
            <p:spPr>
              <a:xfrm>
                <a:off x="589319" y="2795749"/>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sp>
          <p:nvSpPr>
            <p:cNvPr id="43" name="Textfeld 42">
              <a:extLst>
                <a:ext uri="{FF2B5EF4-FFF2-40B4-BE49-F238E27FC236}">
                  <a16:creationId xmlns:a16="http://schemas.microsoft.com/office/drawing/2014/main" id="{F088FEF0-C474-F32D-3A02-4B5407E88144}"/>
                </a:ext>
              </a:extLst>
            </p:cNvPr>
            <p:cNvSpPr txBox="1"/>
            <p:nvPr/>
          </p:nvSpPr>
          <p:spPr>
            <a:xfrm>
              <a:off x="4075183" y="1398145"/>
              <a:ext cx="2029723" cy="353943"/>
            </a:xfrm>
            <a:prstGeom prst="rect">
              <a:avLst/>
            </a:prstGeom>
            <a:noFill/>
          </p:spPr>
          <p:txBody>
            <a:bodyPr wrap="none" rtlCol="0">
              <a:spAutoFit/>
            </a:bodyPr>
            <a:lstStyle/>
            <a:p>
              <a:r>
                <a:rPr lang="de-DE" dirty="0">
                  <a:solidFill>
                    <a:srgbClr val="0099FF"/>
                  </a:solidFill>
                </a:rPr>
                <a:t>(Eigen-)Sorgerecht</a:t>
              </a:r>
              <a:endParaRPr lang="de-CH" dirty="0">
                <a:solidFill>
                  <a:srgbClr val="0099FF"/>
                </a:solidFill>
              </a:endParaRPr>
            </a:p>
          </p:txBody>
        </p:sp>
      </p:grpSp>
      <p:sp>
        <p:nvSpPr>
          <p:cNvPr id="46" name="Textfeld 45">
            <a:extLst>
              <a:ext uri="{FF2B5EF4-FFF2-40B4-BE49-F238E27FC236}">
                <a16:creationId xmlns:a16="http://schemas.microsoft.com/office/drawing/2014/main" id="{F231E375-B145-B13D-516C-0FAC52240C20}"/>
              </a:ext>
            </a:extLst>
          </p:cNvPr>
          <p:cNvSpPr txBox="1"/>
          <p:nvPr/>
        </p:nvSpPr>
        <p:spPr>
          <a:xfrm>
            <a:off x="6864644" y="876489"/>
            <a:ext cx="4919988" cy="1400383"/>
          </a:xfrm>
          <a:prstGeom prst="rect">
            <a:avLst/>
          </a:prstGeom>
          <a:noFill/>
        </p:spPr>
        <p:txBody>
          <a:bodyPr wrap="square">
            <a:spAutoFit/>
          </a:bodyPr>
          <a:lstStyle/>
          <a:p>
            <a:r>
              <a:rPr lang="de-DE" b="1" dirty="0"/>
              <a:t>Art. 17 ZGB. </a:t>
            </a:r>
            <a:r>
              <a:rPr lang="de-DE" dirty="0">
                <a:solidFill>
                  <a:srgbClr val="0099FF"/>
                </a:solidFill>
              </a:rPr>
              <a:t>Handlungsunfähig sind</a:t>
            </a:r>
            <a:r>
              <a:rPr lang="de-DE" dirty="0"/>
              <a:t> urteilsunfähige Personen, </a:t>
            </a:r>
            <a:r>
              <a:rPr lang="de-DE" dirty="0">
                <a:solidFill>
                  <a:srgbClr val="0099FF"/>
                </a:solidFill>
              </a:rPr>
              <a:t>Minderjährige</a:t>
            </a:r>
            <a:r>
              <a:rPr lang="de-DE" dirty="0"/>
              <a:t> sowie Personen unter umfassender Beistandschaft.</a:t>
            </a:r>
          </a:p>
          <a:p>
            <a:r>
              <a:rPr lang="de-DE" b="1" dirty="0"/>
              <a:t>Art. 19 ZGB.</a:t>
            </a:r>
            <a:r>
              <a:rPr lang="de-DE" dirty="0"/>
              <a:t> </a:t>
            </a:r>
            <a:r>
              <a:rPr lang="de-DE" baseline="30000" dirty="0"/>
              <a:t>1</a:t>
            </a:r>
            <a:r>
              <a:rPr lang="de-DE" dirty="0"/>
              <a:t> </a:t>
            </a:r>
            <a:r>
              <a:rPr lang="de-DE" dirty="0">
                <a:solidFill>
                  <a:srgbClr val="0099FF"/>
                </a:solidFill>
              </a:rPr>
              <a:t>Urteilsfähige handlungsunfähige Personen können</a:t>
            </a:r>
            <a:r>
              <a:rPr lang="de-DE" dirty="0"/>
              <a:t> …</a:t>
            </a:r>
            <a:endParaRPr lang="de-CH" dirty="0"/>
          </a:p>
        </p:txBody>
      </p:sp>
    </p:spTree>
    <p:extLst>
      <p:ext uri="{BB962C8B-B14F-4D97-AF65-F5344CB8AC3E}">
        <p14:creationId xmlns:p14="http://schemas.microsoft.com/office/powerpoint/2010/main" val="3635161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225" y="153054"/>
            <a:ext cx="10369550" cy="611795"/>
          </a:xfrm>
        </p:spPr>
        <p:txBody>
          <a:bodyPr/>
          <a:lstStyle/>
          <a:p>
            <a:r>
              <a:rPr lang="de-DE" dirty="0"/>
              <a:t>Vorsorge durch Willensvollstreckung?</a:t>
            </a:r>
            <a:endParaRPr lang="de-CH" sz="1800" dirty="0"/>
          </a:p>
        </p:txBody>
      </p:sp>
      <p:sp>
        <p:nvSpPr>
          <p:cNvPr id="5" name="Fußzeilenplatzhalter 4"/>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
        <p:nvSpPr>
          <p:cNvPr id="6"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21</a:t>
            </a:fld>
            <a:endParaRPr lang="de-CH" dirty="0">
              <a:latin typeface="+mj-lt"/>
            </a:endParaRPr>
          </a:p>
        </p:txBody>
      </p:sp>
      <p:grpSp>
        <p:nvGrpSpPr>
          <p:cNvPr id="3" name="Gruppieren 2">
            <a:extLst>
              <a:ext uri="{FF2B5EF4-FFF2-40B4-BE49-F238E27FC236}">
                <a16:creationId xmlns:a16="http://schemas.microsoft.com/office/drawing/2014/main" id="{16F8BBA0-9158-EF15-5919-D80A0C9F5FC6}"/>
              </a:ext>
            </a:extLst>
          </p:cNvPr>
          <p:cNvGrpSpPr/>
          <p:nvPr/>
        </p:nvGrpSpPr>
        <p:grpSpPr>
          <a:xfrm>
            <a:off x="3227796" y="3169934"/>
            <a:ext cx="252112" cy="893508"/>
            <a:chOff x="2593965" y="4116285"/>
            <a:chExt cx="253944" cy="900000"/>
          </a:xfrm>
        </p:grpSpPr>
        <p:pic>
          <p:nvPicPr>
            <p:cNvPr id="4" name="Grafik 3">
              <a:extLst>
                <a:ext uri="{FF2B5EF4-FFF2-40B4-BE49-F238E27FC236}">
                  <a16:creationId xmlns:a16="http://schemas.microsoft.com/office/drawing/2014/main" id="{07708C8F-0A08-A07E-A069-731B8244A8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3965" y="4174604"/>
              <a:ext cx="253944" cy="841681"/>
            </a:xfrm>
            <a:prstGeom prst="rect">
              <a:avLst/>
            </a:prstGeom>
            <a:ln>
              <a:noFill/>
            </a:ln>
          </p:spPr>
        </p:pic>
        <p:pic>
          <p:nvPicPr>
            <p:cNvPr id="7" name="Grafik 6">
              <a:extLst>
                <a:ext uri="{FF2B5EF4-FFF2-40B4-BE49-F238E27FC236}">
                  <a16:creationId xmlns:a16="http://schemas.microsoft.com/office/drawing/2014/main" id="{7E4EB266-E3AE-A7FE-346B-3C1EC03C94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645" y="4116285"/>
              <a:ext cx="158585" cy="135988"/>
            </a:xfrm>
            <a:prstGeom prst="rect">
              <a:avLst/>
            </a:prstGeom>
            <a:ln>
              <a:noFill/>
            </a:ln>
          </p:spPr>
        </p:pic>
      </p:grpSp>
      <p:grpSp>
        <p:nvGrpSpPr>
          <p:cNvPr id="8" name="Gruppieren 7">
            <a:extLst>
              <a:ext uri="{FF2B5EF4-FFF2-40B4-BE49-F238E27FC236}">
                <a16:creationId xmlns:a16="http://schemas.microsoft.com/office/drawing/2014/main" id="{6497EE41-49C1-D624-301B-0A982E01F578}"/>
              </a:ext>
            </a:extLst>
          </p:cNvPr>
          <p:cNvGrpSpPr/>
          <p:nvPr/>
        </p:nvGrpSpPr>
        <p:grpSpPr>
          <a:xfrm>
            <a:off x="2761581" y="1196752"/>
            <a:ext cx="1080000" cy="1080000"/>
            <a:chOff x="882509" y="2925004"/>
            <a:chExt cx="1080000" cy="1080000"/>
          </a:xfrm>
        </p:grpSpPr>
        <p:sp>
          <p:nvSpPr>
            <p:cNvPr id="9" name="Ellipse 8">
              <a:extLst>
                <a:ext uri="{FF2B5EF4-FFF2-40B4-BE49-F238E27FC236}">
                  <a16:creationId xmlns:a16="http://schemas.microsoft.com/office/drawing/2014/main" id="{52D3FD1D-EE1E-E449-A91B-9D04425D4D60}"/>
                </a:ext>
              </a:extLst>
            </p:cNvPr>
            <p:cNvSpPr/>
            <p:nvPr/>
          </p:nvSpPr>
          <p:spPr>
            <a:xfrm>
              <a:off x="882509" y="2925004"/>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grpSp>
          <p:nvGrpSpPr>
            <p:cNvPr id="10" name="Gruppieren 9">
              <a:extLst>
                <a:ext uri="{FF2B5EF4-FFF2-40B4-BE49-F238E27FC236}">
                  <a16:creationId xmlns:a16="http://schemas.microsoft.com/office/drawing/2014/main" id="{A1292122-AFF8-60E4-9499-27C5CBF0F8E9}"/>
                </a:ext>
              </a:extLst>
            </p:cNvPr>
            <p:cNvGrpSpPr/>
            <p:nvPr/>
          </p:nvGrpSpPr>
          <p:grpSpPr>
            <a:xfrm>
              <a:off x="1296022" y="3005841"/>
              <a:ext cx="251440" cy="900000"/>
              <a:chOff x="1135529" y="3512300"/>
              <a:chExt cx="251440" cy="900000"/>
            </a:xfrm>
          </p:grpSpPr>
          <p:pic>
            <p:nvPicPr>
              <p:cNvPr id="11" name="Grafik 10">
                <a:extLst>
                  <a:ext uri="{FF2B5EF4-FFF2-40B4-BE49-F238E27FC236}">
                    <a16:creationId xmlns:a16="http://schemas.microsoft.com/office/drawing/2014/main" id="{E756BE7E-5A37-4ABD-F4D0-ADB272A85F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2" name="Grafik 11">
                <a:extLst>
                  <a:ext uri="{FF2B5EF4-FFF2-40B4-BE49-F238E27FC236}">
                    <a16:creationId xmlns:a16="http://schemas.microsoft.com/office/drawing/2014/main" id="{C4661D47-84C0-F9C5-DC48-A4A6AE9523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
        <p:nvSpPr>
          <p:cNvPr id="13" name="Ellipse 12">
            <a:extLst>
              <a:ext uri="{FF2B5EF4-FFF2-40B4-BE49-F238E27FC236}">
                <a16:creationId xmlns:a16="http://schemas.microsoft.com/office/drawing/2014/main" id="{F78159BE-15E0-C27B-2DFC-C7875BF0909C}"/>
              </a:ext>
            </a:extLst>
          </p:cNvPr>
          <p:cNvSpPr/>
          <p:nvPr/>
        </p:nvSpPr>
        <p:spPr>
          <a:xfrm>
            <a:off x="2824435" y="3068960"/>
            <a:ext cx="1080000" cy="1080000"/>
          </a:xfrm>
          <a:prstGeom prst="ellipse">
            <a:avLst/>
          </a:prstGeom>
          <a:noFill/>
          <a:ln w="12700">
            <a:solidFill>
              <a:srgbClr val="A3AD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pic>
        <p:nvPicPr>
          <p:cNvPr id="21" name="Grafik 20">
            <a:extLst>
              <a:ext uri="{FF2B5EF4-FFF2-40B4-BE49-F238E27FC236}">
                <a16:creationId xmlns:a16="http://schemas.microsoft.com/office/drawing/2014/main" id="{610CC2FA-DA38-A7BE-0143-4B239228D8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1391" y="1344210"/>
            <a:ext cx="253944" cy="841681"/>
          </a:xfrm>
          <a:prstGeom prst="rect">
            <a:avLst/>
          </a:prstGeom>
        </p:spPr>
      </p:pic>
      <p:pic>
        <p:nvPicPr>
          <p:cNvPr id="23" name="Grafik 22">
            <a:extLst>
              <a:ext uri="{FF2B5EF4-FFF2-40B4-BE49-F238E27FC236}">
                <a16:creationId xmlns:a16="http://schemas.microsoft.com/office/drawing/2014/main" id="{D7A17E7C-51E2-343D-564B-5474DD4FD6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0766" y="1293294"/>
            <a:ext cx="251440" cy="833379"/>
          </a:xfrm>
          <a:prstGeom prst="rect">
            <a:avLst/>
          </a:prstGeom>
        </p:spPr>
      </p:pic>
      <p:grpSp>
        <p:nvGrpSpPr>
          <p:cNvPr id="54" name="Gruppieren 53">
            <a:extLst>
              <a:ext uri="{FF2B5EF4-FFF2-40B4-BE49-F238E27FC236}">
                <a16:creationId xmlns:a16="http://schemas.microsoft.com/office/drawing/2014/main" id="{F6A54AE9-28AD-F210-22E1-CF710C198CBC}"/>
              </a:ext>
            </a:extLst>
          </p:cNvPr>
          <p:cNvGrpSpPr/>
          <p:nvPr/>
        </p:nvGrpSpPr>
        <p:grpSpPr>
          <a:xfrm>
            <a:off x="934825" y="3068840"/>
            <a:ext cx="1080000" cy="1080000"/>
            <a:chOff x="911424" y="2708920"/>
            <a:chExt cx="1080000" cy="1080000"/>
          </a:xfrm>
        </p:grpSpPr>
        <p:sp>
          <p:nvSpPr>
            <p:cNvPr id="16" name="Ellipse 15">
              <a:extLst>
                <a:ext uri="{FF2B5EF4-FFF2-40B4-BE49-F238E27FC236}">
                  <a16:creationId xmlns:a16="http://schemas.microsoft.com/office/drawing/2014/main" id="{599D190E-1071-9977-9AE2-0E1CFF12DB68}"/>
                </a:ext>
              </a:extLst>
            </p:cNvPr>
            <p:cNvSpPr/>
            <p:nvPr/>
          </p:nvSpPr>
          <p:spPr>
            <a:xfrm>
              <a:off x="911424" y="2708920"/>
              <a:ext cx="1080000" cy="1080000"/>
            </a:xfrm>
            <a:prstGeom prst="ellipse">
              <a:avLst/>
            </a:prstGeom>
            <a:noFill/>
            <a:ln w="127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chemeClr val="tx1"/>
                </a:solidFill>
                <a:latin typeface="+mj-lt"/>
              </a:endParaRPr>
            </a:p>
          </p:txBody>
        </p:sp>
        <p:pic>
          <p:nvPicPr>
            <p:cNvPr id="38" name="Grafik 37" descr="Sparschwein mit einfarbiger Füllung">
              <a:extLst>
                <a:ext uri="{FF2B5EF4-FFF2-40B4-BE49-F238E27FC236}">
                  <a16:creationId xmlns:a16="http://schemas.microsoft.com/office/drawing/2014/main" id="{72BE7068-048D-5971-06EA-A7115E99423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1879" y="2777231"/>
              <a:ext cx="914400" cy="914400"/>
            </a:xfrm>
            <a:prstGeom prst="rect">
              <a:avLst/>
            </a:prstGeom>
          </p:spPr>
        </p:pic>
      </p:grpSp>
      <p:sp>
        <p:nvSpPr>
          <p:cNvPr id="42" name="Textfeld 41">
            <a:extLst>
              <a:ext uri="{FF2B5EF4-FFF2-40B4-BE49-F238E27FC236}">
                <a16:creationId xmlns:a16="http://schemas.microsoft.com/office/drawing/2014/main" id="{395F3A21-1259-DC59-492E-7455C1067BC9}"/>
              </a:ext>
            </a:extLst>
          </p:cNvPr>
          <p:cNvSpPr txBox="1"/>
          <p:nvPr/>
        </p:nvSpPr>
        <p:spPr>
          <a:xfrm>
            <a:off x="4769120" y="2539810"/>
            <a:ext cx="7008283" cy="2185214"/>
          </a:xfrm>
          <a:prstGeom prst="rect">
            <a:avLst/>
          </a:prstGeom>
          <a:noFill/>
        </p:spPr>
        <p:txBody>
          <a:bodyPr wrap="square">
            <a:spAutoFit/>
          </a:bodyPr>
          <a:lstStyle/>
          <a:p>
            <a:r>
              <a:rPr lang="de-DE" b="1" dirty="0"/>
              <a:t>Art. 517 ZGB.</a:t>
            </a:r>
            <a:r>
              <a:rPr lang="de-DE" dirty="0"/>
              <a:t> </a:t>
            </a:r>
            <a:r>
              <a:rPr lang="de-DE" baseline="30000" dirty="0"/>
              <a:t>1</a:t>
            </a:r>
            <a:r>
              <a:rPr lang="de-DE" dirty="0"/>
              <a:t> Der Erblasser kann in einer letztwilligen Verfügung eine oder mehrere handlungsfähige Personen mit der Vollstreckung seines Willens beauftragen. …</a:t>
            </a:r>
          </a:p>
          <a:p>
            <a:r>
              <a:rPr lang="de-DE" b="1" dirty="0"/>
              <a:t>Art. 518 ZGB.</a:t>
            </a:r>
            <a:r>
              <a:rPr lang="de-DE" dirty="0"/>
              <a:t> … </a:t>
            </a:r>
            <a:r>
              <a:rPr lang="de-DE" baseline="30000" dirty="0"/>
              <a:t>2</a:t>
            </a:r>
            <a:r>
              <a:rPr lang="de-DE" dirty="0"/>
              <a:t> Sie haben den Willen des Erblassers zu vertreten und gelten insbesondere als beauftragt, die Erbschaft zu verwalten, die Schulden des Erblassers zu bezahlen, die Vermächtnisse auszurichten und die Teilung nach den vom Erblasser getroffenen Anordnungen oder nach Vorschrift des Gesetzes auszuführen.</a:t>
            </a:r>
            <a:endParaRPr lang="de-CH" dirty="0"/>
          </a:p>
        </p:txBody>
      </p:sp>
      <p:sp>
        <p:nvSpPr>
          <p:cNvPr id="48" name="Textfeld 47">
            <a:extLst>
              <a:ext uri="{FF2B5EF4-FFF2-40B4-BE49-F238E27FC236}">
                <a16:creationId xmlns:a16="http://schemas.microsoft.com/office/drawing/2014/main" id="{F5D33DB1-0DD8-5561-8CF2-B3421DF1542B}"/>
              </a:ext>
            </a:extLst>
          </p:cNvPr>
          <p:cNvSpPr txBox="1"/>
          <p:nvPr/>
        </p:nvSpPr>
        <p:spPr>
          <a:xfrm>
            <a:off x="4797201" y="1268371"/>
            <a:ext cx="6980202" cy="877163"/>
          </a:xfrm>
          <a:prstGeom prst="rect">
            <a:avLst/>
          </a:prstGeom>
          <a:noFill/>
        </p:spPr>
        <p:txBody>
          <a:bodyPr wrap="square">
            <a:spAutoFit/>
          </a:bodyPr>
          <a:lstStyle/>
          <a:p>
            <a:r>
              <a:rPr lang="de-DE" b="1" dirty="0"/>
              <a:t>Art. 602 ZGB.</a:t>
            </a:r>
            <a:r>
              <a:rPr lang="de-DE" dirty="0"/>
              <a:t> </a:t>
            </a:r>
            <a:r>
              <a:rPr lang="de-DE" baseline="30000" dirty="0"/>
              <a:t>1</a:t>
            </a:r>
            <a:r>
              <a:rPr lang="de-DE" dirty="0"/>
              <a:t> Beerben mehrere Erben den Erblasser, so besteht unter ihnen, bis die Erbschaft geteilt wird, infolge des Erbganges eine Gemeinschaft aller Rechte und Pflichten der Erbschaft.</a:t>
            </a:r>
            <a:endParaRPr lang="de-CH" dirty="0"/>
          </a:p>
        </p:txBody>
      </p:sp>
      <p:grpSp>
        <p:nvGrpSpPr>
          <p:cNvPr id="55" name="Gruppieren 54">
            <a:extLst>
              <a:ext uri="{FF2B5EF4-FFF2-40B4-BE49-F238E27FC236}">
                <a16:creationId xmlns:a16="http://schemas.microsoft.com/office/drawing/2014/main" id="{78BB3693-74F9-3EB9-167A-DEA383534232}"/>
              </a:ext>
            </a:extLst>
          </p:cNvPr>
          <p:cNvGrpSpPr/>
          <p:nvPr/>
        </p:nvGrpSpPr>
        <p:grpSpPr>
          <a:xfrm>
            <a:off x="2829865" y="4797152"/>
            <a:ext cx="1080000" cy="1080000"/>
            <a:chOff x="2664354" y="4666102"/>
            <a:chExt cx="1080000" cy="1080000"/>
          </a:xfrm>
        </p:grpSpPr>
        <p:sp>
          <p:nvSpPr>
            <p:cNvPr id="56" name="Ellipse 55">
              <a:extLst>
                <a:ext uri="{FF2B5EF4-FFF2-40B4-BE49-F238E27FC236}">
                  <a16:creationId xmlns:a16="http://schemas.microsoft.com/office/drawing/2014/main" id="{CB2E678A-DD85-9FD4-4C4A-A6EA5D3D2F2F}"/>
                </a:ext>
              </a:extLst>
            </p:cNvPr>
            <p:cNvSpPr/>
            <p:nvPr/>
          </p:nvSpPr>
          <p:spPr>
            <a:xfrm>
              <a:off x="2664354" y="4666102"/>
              <a:ext cx="1080000" cy="1080000"/>
            </a:xfrm>
            <a:prstGeom prst="ellipse">
              <a:avLst/>
            </a:prstGeom>
            <a:noFill/>
            <a:ln w="1270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dirty="0">
                <a:solidFill>
                  <a:srgbClr val="7F7F7F"/>
                </a:solidFill>
                <a:latin typeface="+mj-lt"/>
              </a:endParaRPr>
            </a:p>
          </p:txBody>
        </p:sp>
        <p:sp>
          <p:nvSpPr>
            <p:cNvPr id="57" name="Freihandform 12">
              <a:extLst>
                <a:ext uri="{FF2B5EF4-FFF2-40B4-BE49-F238E27FC236}">
                  <a16:creationId xmlns:a16="http://schemas.microsoft.com/office/drawing/2014/main" id="{5F2E6570-96FE-4E36-0775-351079F8816D}"/>
                </a:ext>
                <a:ext uri="{C183D7F6-B498-43B3-948B-1728B52AA6E4}">
                  <adec:decorative xmlns:adec="http://schemas.microsoft.com/office/drawing/2017/decorative" val="1"/>
                </a:ext>
              </a:extLst>
            </p:cNvPr>
            <p:cNvSpPr>
              <a:spLocks noChangeAspect="1"/>
            </p:cNvSpPr>
            <p:nvPr/>
          </p:nvSpPr>
          <p:spPr>
            <a:xfrm>
              <a:off x="2844354" y="4775210"/>
              <a:ext cx="720000" cy="760000"/>
            </a:xfrm>
            <a:custGeom>
              <a:avLst/>
              <a:gdLst>
                <a:gd name="connsiteX0" fmla="*/ 648072 w 1296144"/>
                <a:gd name="connsiteY0" fmla="*/ 0 h 1368152"/>
                <a:gd name="connsiteX1" fmla="*/ 1296144 w 1296144"/>
                <a:gd name="connsiteY1" fmla="*/ 651994 h 1368152"/>
                <a:gd name="connsiteX2" fmla="*/ 1080120 w 1296144"/>
                <a:gd name="connsiteY2" fmla="*/ 651994 h 1368152"/>
                <a:gd name="connsiteX3" fmla="*/ 1080120 w 1296144"/>
                <a:gd name="connsiteY3" fmla="*/ 1368152 h 1368152"/>
                <a:gd name="connsiteX4" fmla="*/ 792088 w 1296144"/>
                <a:gd name="connsiteY4" fmla="*/ 1368152 h 1368152"/>
                <a:gd name="connsiteX5" fmla="*/ 792088 w 1296144"/>
                <a:gd name="connsiteY5" fmla="*/ 936104 h 1368152"/>
                <a:gd name="connsiteX6" fmla="*/ 504056 w 1296144"/>
                <a:gd name="connsiteY6" fmla="*/ 936104 h 1368152"/>
                <a:gd name="connsiteX7" fmla="*/ 504056 w 1296144"/>
                <a:gd name="connsiteY7" fmla="*/ 1368152 h 1368152"/>
                <a:gd name="connsiteX8" fmla="*/ 216024 w 1296144"/>
                <a:gd name="connsiteY8" fmla="*/ 1368152 h 1368152"/>
                <a:gd name="connsiteX9" fmla="*/ 216024 w 1296144"/>
                <a:gd name="connsiteY9" fmla="*/ 651994 h 1368152"/>
                <a:gd name="connsiteX10" fmla="*/ 0 w 1296144"/>
                <a:gd name="connsiteY10" fmla="*/ 651994 h 1368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6144" h="1368152">
                  <a:moveTo>
                    <a:pt x="648072" y="0"/>
                  </a:moveTo>
                  <a:lnTo>
                    <a:pt x="1296144" y="651994"/>
                  </a:lnTo>
                  <a:lnTo>
                    <a:pt x="1080120" y="651994"/>
                  </a:lnTo>
                  <a:lnTo>
                    <a:pt x="1080120" y="1368152"/>
                  </a:lnTo>
                  <a:lnTo>
                    <a:pt x="792088" y="1368152"/>
                  </a:lnTo>
                  <a:lnTo>
                    <a:pt x="792088" y="936104"/>
                  </a:lnTo>
                  <a:lnTo>
                    <a:pt x="504056" y="936104"/>
                  </a:lnTo>
                  <a:lnTo>
                    <a:pt x="504056" y="1368152"/>
                  </a:lnTo>
                  <a:lnTo>
                    <a:pt x="216024" y="1368152"/>
                  </a:lnTo>
                  <a:lnTo>
                    <a:pt x="216024" y="651994"/>
                  </a:lnTo>
                  <a:lnTo>
                    <a:pt x="0" y="651994"/>
                  </a:lnTo>
                  <a:close/>
                </a:path>
              </a:pathLst>
            </a:custGeom>
            <a:solidFill>
              <a:schemeClr val="bg1"/>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7F7F7F"/>
                </a:solidFill>
              </a:endParaRPr>
            </a:p>
          </p:txBody>
        </p:sp>
      </p:grpSp>
      <p:sp>
        <p:nvSpPr>
          <p:cNvPr id="58" name="Textfeld 57">
            <a:extLst>
              <a:ext uri="{FF2B5EF4-FFF2-40B4-BE49-F238E27FC236}">
                <a16:creationId xmlns:a16="http://schemas.microsoft.com/office/drawing/2014/main" id="{D0E6780D-A735-1140-03A0-7A94ACC22DC6}"/>
              </a:ext>
            </a:extLst>
          </p:cNvPr>
          <p:cNvSpPr txBox="1"/>
          <p:nvPr/>
        </p:nvSpPr>
        <p:spPr>
          <a:xfrm>
            <a:off x="4783160" y="5160180"/>
            <a:ext cx="6980202" cy="353943"/>
          </a:xfrm>
          <a:prstGeom prst="rect">
            <a:avLst/>
          </a:prstGeom>
          <a:noFill/>
          <a:ln>
            <a:noFill/>
          </a:ln>
        </p:spPr>
        <p:txBody>
          <a:bodyPr wrap="square">
            <a:spAutoFit/>
          </a:bodyPr>
          <a:lstStyle/>
          <a:p>
            <a:r>
              <a:rPr lang="de-DE" dirty="0">
                <a:solidFill>
                  <a:srgbClr val="7F7F7F"/>
                </a:solidFill>
              </a:rPr>
              <a:t>Im Grundsatz kein behördliches „Verlassenschaftsverfahren“.</a:t>
            </a:r>
            <a:endParaRPr lang="de-CH" dirty="0">
              <a:solidFill>
                <a:srgbClr val="7F7F7F"/>
              </a:solidFill>
            </a:endParaRPr>
          </a:p>
        </p:txBody>
      </p:sp>
    </p:spTree>
    <p:extLst>
      <p:ext uri="{BB962C8B-B14F-4D97-AF65-F5344CB8AC3E}">
        <p14:creationId xmlns:p14="http://schemas.microsoft.com/office/powerpoint/2010/main" val="2094707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16" name="Gruppieren 15"/>
          <p:cNvGrpSpPr/>
          <p:nvPr/>
        </p:nvGrpSpPr>
        <p:grpSpPr>
          <a:xfrm>
            <a:off x="911225" y="1896305"/>
            <a:ext cx="2125048" cy="2163010"/>
            <a:chOff x="33418" y="2109172"/>
            <a:chExt cx="2232248" cy="2242480"/>
          </a:xfrm>
        </p:grpSpPr>
        <p:sp>
          <p:nvSpPr>
            <p:cNvPr id="17" name="Rechteck 16"/>
            <p:cNvSpPr/>
            <p:nvPr/>
          </p:nvSpPr>
          <p:spPr>
            <a:xfrm>
              <a:off x="44466"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18" name="Textfeld 17"/>
            <p:cNvSpPr txBox="1"/>
            <p:nvPr/>
          </p:nvSpPr>
          <p:spPr>
            <a:xfrm>
              <a:off x="44130" y="2804229"/>
              <a:ext cx="567801" cy="893436"/>
            </a:xfrm>
            <a:prstGeom prst="rect">
              <a:avLst/>
            </a:prstGeom>
            <a:noFill/>
          </p:spPr>
          <p:txBody>
            <a:bodyPr wrap="none" rtlCol="0">
              <a:spAutoFit/>
            </a:bodyPr>
            <a:lstStyle/>
            <a:p>
              <a:r>
                <a:rPr lang="de-DE" sz="5000" dirty="0">
                  <a:solidFill>
                    <a:srgbClr val="7F7F7F"/>
                  </a:solidFill>
                  <a:latin typeface="+mj-lt"/>
                </a:rPr>
                <a:t>1</a:t>
              </a:r>
            </a:p>
          </p:txBody>
        </p:sp>
        <p:sp>
          <p:nvSpPr>
            <p:cNvPr id="19" name="Rechteck 18"/>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Ein „komplettes Vorsorgedossier“</a:t>
              </a:r>
            </a:p>
          </p:txBody>
        </p:sp>
      </p:grpSp>
      <p:grpSp>
        <p:nvGrpSpPr>
          <p:cNvPr id="20" name="Gruppieren 19"/>
          <p:cNvGrpSpPr/>
          <p:nvPr/>
        </p:nvGrpSpPr>
        <p:grpSpPr>
          <a:xfrm>
            <a:off x="3677806" y="1896305"/>
            <a:ext cx="2081501" cy="2161083"/>
            <a:chOff x="2409682" y="2109172"/>
            <a:chExt cx="2221200" cy="2240483"/>
          </a:xfrm>
        </p:grpSpPr>
        <p:sp>
          <p:nvSpPr>
            <p:cNvPr id="21" name="Rechteck 20"/>
            <p:cNvSpPr/>
            <p:nvPr/>
          </p:nvSpPr>
          <p:spPr>
            <a:xfrm>
              <a:off x="2409682"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2" name="Textfeld 21"/>
            <p:cNvSpPr txBox="1"/>
            <p:nvPr/>
          </p:nvSpPr>
          <p:spPr>
            <a:xfrm>
              <a:off x="2426384" y="2802313"/>
              <a:ext cx="576811" cy="893436"/>
            </a:xfrm>
            <a:prstGeom prst="rect">
              <a:avLst/>
            </a:prstGeom>
            <a:noFill/>
          </p:spPr>
          <p:txBody>
            <a:bodyPr wrap="none" rtlCol="0">
              <a:spAutoFit/>
            </a:bodyPr>
            <a:lstStyle/>
            <a:p>
              <a:r>
                <a:rPr lang="de-DE" sz="5000" dirty="0">
                  <a:solidFill>
                    <a:srgbClr val="7F7F7F"/>
                  </a:solidFill>
                  <a:latin typeface="+mj-lt"/>
                </a:rPr>
                <a:t>2</a:t>
              </a:r>
            </a:p>
          </p:txBody>
        </p:sp>
        <p:sp>
          <p:nvSpPr>
            <p:cNvPr id="23" name="Rechteck 22"/>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rPr>
                <a:t>Rückblick auf das Personenrecht</a:t>
              </a:r>
            </a:p>
          </p:txBody>
        </p:sp>
      </p:grpSp>
      <p:grpSp>
        <p:nvGrpSpPr>
          <p:cNvPr id="28" name="Gruppieren 27"/>
          <p:cNvGrpSpPr/>
          <p:nvPr/>
        </p:nvGrpSpPr>
        <p:grpSpPr>
          <a:xfrm>
            <a:off x="9161574" y="1896305"/>
            <a:ext cx="2119201" cy="2160001"/>
            <a:chOff x="5767390" y="2484000"/>
            <a:chExt cx="2232250" cy="2239361"/>
          </a:xfrm>
        </p:grpSpPr>
        <p:sp>
          <p:nvSpPr>
            <p:cNvPr id="29" name="Rechteck 28"/>
            <p:cNvSpPr/>
            <p:nvPr/>
          </p:nvSpPr>
          <p:spPr>
            <a:xfrm>
              <a:off x="5778439" y="2484000"/>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30" name="Textfeld 29"/>
            <p:cNvSpPr txBox="1"/>
            <p:nvPr/>
          </p:nvSpPr>
          <p:spPr>
            <a:xfrm>
              <a:off x="5813261" y="3163256"/>
              <a:ext cx="569368" cy="893436"/>
            </a:xfrm>
            <a:prstGeom prst="rect">
              <a:avLst/>
            </a:prstGeom>
            <a:noFill/>
          </p:spPr>
          <p:txBody>
            <a:bodyPr wrap="none" rtlCol="0">
              <a:spAutoFit/>
            </a:bodyPr>
            <a:lstStyle/>
            <a:p>
              <a:r>
                <a:rPr lang="de-DE" sz="5000" dirty="0">
                  <a:solidFill>
                    <a:srgbClr val="7F7F7F"/>
                  </a:solidFill>
                  <a:latin typeface="+mj-lt"/>
                </a:rPr>
                <a:t>4</a:t>
              </a:r>
            </a:p>
          </p:txBody>
        </p:sp>
        <p:sp>
          <p:nvSpPr>
            <p:cNvPr id="31" name="Rechteck 30"/>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Weitere Vorsorgeinstrumente</a:t>
              </a:r>
            </a:p>
          </p:txBody>
        </p:sp>
      </p:grpSp>
      <p:grpSp>
        <p:nvGrpSpPr>
          <p:cNvPr id="6" name="Gruppieren 5">
            <a:extLst>
              <a:ext uri="{FF2B5EF4-FFF2-40B4-BE49-F238E27FC236}">
                <a16:creationId xmlns:a16="http://schemas.microsoft.com/office/drawing/2014/main" id="{5F8F70C7-99F4-057E-609B-FAA621AE206A}"/>
              </a:ext>
            </a:extLst>
          </p:cNvPr>
          <p:cNvGrpSpPr/>
          <p:nvPr/>
        </p:nvGrpSpPr>
        <p:grpSpPr>
          <a:xfrm>
            <a:off x="6400840" y="1896305"/>
            <a:ext cx="2119202" cy="2160048"/>
            <a:chOff x="5767390" y="2484001"/>
            <a:chExt cx="2232250" cy="2239410"/>
          </a:xfrm>
        </p:grpSpPr>
        <p:sp>
          <p:nvSpPr>
            <p:cNvPr id="7" name="Rechteck 6">
              <a:extLst>
                <a:ext uri="{FF2B5EF4-FFF2-40B4-BE49-F238E27FC236}">
                  <a16:creationId xmlns:a16="http://schemas.microsoft.com/office/drawing/2014/main" id="{4D934F7A-8F23-6849-AC3F-31C972A7D78B}"/>
                </a:ext>
              </a:extLst>
            </p:cNvPr>
            <p:cNvSpPr/>
            <p:nvPr/>
          </p:nvSpPr>
          <p:spPr>
            <a:xfrm>
              <a:off x="5778439" y="2484001"/>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8" name="Textfeld 7">
              <a:extLst>
                <a:ext uri="{FF2B5EF4-FFF2-40B4-BE49-F238E27FC236}">
                  <a16:creationId xmlns:a16="http://schemas.microsoft.com/office/drawing/2014/main" id="{5C0F1ADF-985B-4A51-0704-97762C1DBB94}"/>
                </a:ext>
              </a:extLst>
            </p:cNvPr>
            <p:cNvSpPr txBox="1"/>
            <p:nvPr/>
          </p:nvSpPr>
          <p:spPr>
            <a:xfrm>
              <a:off x="5817464" y="3163257"/>
              <a:ext cx="569368" cy="893436"/>
            </a:xfrm>
            <a:prstGeom prst="rect">
              <a:avLst/>
            </a:prstGeom>
            <a:noFill/>
          </p:spPr>
          <p:txBody>
            <a:bodyPr wrap="none" rtlCol="0">
              <a:spAutoFit/>
            </a:bodyPr>
            <a:lstStyle/>
            <a:p>
              <a:r>
                <a:rPr lang="de-DE" sz="5000" dirty="0">
                  <a:solidFill>
                    <a:srgbClr val="7F7F7F"/>
                  </a:solidFill>
                  <a:latin typeface="+mj-lt"/>
                </a:rPr>
                <a:t>3</a:t>
              </a:r>
            </a:p>
          </p:txBody>
        </p:sp>
        <p:sp>
          <p:nvSpPr>
            <p:cNvPr id="9" name="Rechteck 8">
              <a:extLst>
                <a:ext uri="{FF2B5EF4-FFF2-40B4-BE49-F238E27FC236}">
                  <a16:creationId xmlns:a16="http://schemas.microsoft.com/office/drawing/2014/main" id="{358E8E40-2427-5088-F283-689D9910CEF5}"/>
                </a:ext>
              </a:extLst>
            </p:cNvPr>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Vorsorgeauftrag als selbstbestimmte Fürsorgeorganisation</a:t>
              </a:r>
            </a:p>
          </p:txBody>
        </p:sp>
      </p:grpSp>
    </p:spTree>
    <p:extLst>
      <p:ext uri="{BB962C8B-B14F-4D97-AF65-F5344CB8AC3E}">
        <p14:creationId xmlns:p14="http://schemas.microsoft.com/office/powerpoint/2010/main" val="1090672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de-DE" dirty="0"/>
              <a:t>Besten Dank</a:t>
            </a:r>
            <a:endParaRPr lang="de-CH" dirty="0"/>
          </a:p>
        </p:txBody>
      </p:sp>
    </p:spTree>
    <p:extLst>
      <p:ext uri="{BB962C8B-B14F-4D97-AF65-F5344CB8AC3E}">
        <p14:creationId xmlns:p14="http://schemas.microsoft.com/office/powerpoint/2010/main" val="220948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20" name="Gruppieren 19"/>
          <p:cNvGrpSpPr/>
          <p:nvPr/>
        </p:nvGrpSpPr>
        <p:grpSpPr>
          <a:xfrm>
            <a:off x="3677806" y="1896305"/>
            <a:ext cx="2081501" cy="2161083"/>
            <a:chOff x="2409682" y="2109172"/>
            <a:chExt cx="2221200" cy="2240483"/>
          </a:xfrm>
        </p:grpSpPr>
        <p:sp>
          <p:nvSpPr>
            <p:cNvPr id="21" name="Rechteck 20"/>
            <p:cNvSpPr/>
            <p:nvPr/>
          </p:nvSpPr>
          <p:spPr>
            <a:xfrm>
              <a:off x="2409682"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2" name="Textfeld 21"/>
            <p:cNvSpPr txBox="1"/>
            <p:nvPr/>
          </p:nvSpPr>
          <p:spPr>
            <a:xfrm>
              <a:off x="2426384" y="2802313"/>
              <a:ext cx="576811" cy="893436"/>
            </a:xfrm>
            <a:prstGeom prst="rect">
              <a:avLst/>
            </a:prstGeom>
            <a:noFill/>
          </p:spPr>
          <p:txBody>
            <a:bodyPr wrap="none" rtlCol="0">
              <a:spAutoFit/>
            </a:bodyPr>
            <a:lstStyle/>
            <a:p>
              <a:r>
                <a:rPr lang="de-DE" sz="5000" dirty="0">
                  <a:solidFill>
                    <a:srgbClr val="7F7F7F"/>
                  </a:solidFill>
                  <a:latin typeface="+mj-lt"/>
                </a:rPr>
                <a:t>2</a:t>
              </a:r>
            </a:p>
          </p:txBody>
        </p:sp>
        <p:sp>
          <p:nvSpPr>
            <p:cNvPr id="23" name="Rechteck 22"/>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rPr>
                <a:t>Rückblick auf das Personenrecht</a:t>
              </a:r>
            </a:p>
          </p:txBody>
        </p:sp>
      </p:grpSp>
      <p:grpSp>
        <p:nvGrpSpPr>
          <p:cNvPr id="24" name="Gruppieren 23"/>
          <p:cNvGrpSpPr/>
          <p:nvPr/>
        </p:nvGrpSpPr>
        <p:grpSpPr>
          <a:xfrm>
            <a:off x="6400840" y="1896305"/>
            <a:ext cx="2119202" cy="2160048"/>
            <a:chOff x="5767390" y="2484001"/>
            <a:chExt cx="2232250" cy="2239410"/>
          </a:xfrm>
        </p:grpSpPr>
        <p:sp>
          <p:nvSpPr>
            <p:cNvPr id="25" name="Rechteck 24"/>
            <p:cNvSpPr/>
            <p:nvPr/>
          </p:nvSpPr>
          <p:spPr>
            <a:xfrm>
              <a:off x="5778439" y="2484001"/>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6" name="Textfeld 25"/>
            <p:cNvSpPr txBox="1"/>
            <p:nvPr/>
          </p:nvSpPr>
          <p:spPr>
            <a:xfrm>
              <a:off x="5817464" y="3163257"/>
              <a:ext cx="569368" cy="893436"/>
            </a:xfrm>
            <a:prstGeom prst="rect">
              <a:avLst/>
            </a:prstGeom>
            <a:noFill/>
          </p:spPr>
          <p:txBody>
            <a:bodyPr wrap="none" rtlCol="0">
              <a:spAutoFit/>
            </a:bodyPr>
            <a:lstStyle/>
            <a:p>
              <a:r>
                <a:rPr lang="de-DE" sz="5000" dirty="0">
                  <a:solidFill>
                    <a:srgbClr val="7F7F7F"/>
                  </a:solidFill>
                  <a:latin typeface="+mj-lt"/>
                </a:rPr>
                <a:t>3</a:t>
              </a:r>
            </a:p>
          </p:txBody>
        </p:sp>
        <p:sp>
          <p:nvSpPr>
            <p:cNvPr id="27" name="Rechteck 26"/>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Vorsorgeauftrag als selbstbestimmte Fürsorgeorganisation</a:t>
              </a:r>
            </a:p>
          </p:txBody>
        </p:sp>
      </p:grpSp>
      <p:grpSp>
        <p:nvGrpSpPr>
          <p:cNvPr id="28" name="Gruppieren 27"/>
          <p:cNvGrpSpPr/>
          <p:nvPr/>
        </p:nvGrpSpPr>
        <p:grpSpPr>
          <a:xfrm>
            <a:off x="9161574" y="1896305"/>
            <a:ext cx="2119201" cy="2160001"/>
            <a:chOff x="5767390" y="2484000"/>
            <a:chExt cx="2232250" cy="2239361"/>
          </a:xfrm>
        </p:grpSpPr>
        <p:sp>
          <p:nvSpPr>
            <p:cNvPr id="29" name="Rechteck 28"/>
            <p:cNvSpPr/>
            <p:nvPr/>
          </p:nvSpPr>
          <p:spPr>
            <a:xfrm>
              <a:off x="5778439" y="2484000"/>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30" name="Textfeld 29"/>
            <p:cNvSpPr txBox="1"/>
            <p:nvPr/>
          </p:nvSpPr>
          <p:spPr>
            <a:xfrm>
              <a:off x="5813261" y="3163256"/>
              <a:ext cx="569368" cy="893436"/>
            </a:xfrm>
            <a:prstGeom prst="rect">
              <a:avLst/>
            </a:prstGeom>
            <a:noFill/>
          </p:spPr>
          <p:txBody>
            <a:bodyPr wrap="none" rtlCol="0">
              <a:spAutoFit/>
            </a:bodyPr>
            <a:lstStyle/>
            <a:p>
              <a:r>
                <a:rPr lang="de-DE" sz="5000" dirty="0">
                  <a:solidFill>
                    <a:srgbClr val="7F7F7F"/>
                  </a:solidFill>
                  <a:latin typeface="+mj-lt"/>
                </a:rPr>
                <a:t>4</a:t>
              </a:r>
            </a:p>
          </p:txBody>
        </p:sp>
        <p:sp>
          <p:nvSpPr>
            <p:cNvPr id="31" name="Rechteck 30"/>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Weitere Vorsorgeinstrumente</a:t>
              </a:r>
            </a:p>
          </p:txBody>
        </p:sp>
      </p:grpSp>
      <p:grpSp>
        <p:nvGrpSpPr>
          <p:cNvPr id="8" name="Gruppieren 7">
            <a:extLst>
              <a:ext uri="{FF2B5EF4-FFF2-40B4-BE49-F238E27FC236}">
                <a16:creationId xmlns:a16="http://schemas.microsoft.com/office/drawing/2014/main" id="{339E79EB-DB25-C4D8-C9D9-C510C29FEAB2}"/>
              </a:ext>
            </a:extLst>
          </p:cNvPr>
          <p:cNvGrpSpPr/>
          <p:nvPr/>
        </p:nvGrpSpPr>
        <p:grpSpPr>
          <a:xfrm>
            <a:off x="911225" y="1896305"/>
            <a:ext cx="2125048" cy="2163010"/>
            <a:chOff x="33418" y="2109172"/>
            <a:chExt cx="2232248" cy="2242480"/>
          </a:xfrm>
        </p:grpSpPr>
        <p:sp>
          <p:nvSpPr>
            <p:cNvPr id="9" name="Rechteck 8">
              <a:extLst>
                <a:ext uri="{FF2B5EF4-FFF2-40B4-BE49-F238E27FC236}">
                  <a16:creationId xmlns:a16="http://schemas.microsoft.com/office/drawing/2014/main" id="{98B647AF-9C10-3D72-DA5A-44AED4115123}"/>
                </a:ext>
              </a:extLst>
            </p:cNvPr>
            <p:cNvSpPr/>
            <p:nvPr/>
          </p:nvSpPr>
          <p:spPr>
            <a:xfrm>
              <a:off x="44466" y="2109172"/>
              <a:ext cx="2221200"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10" name="Textfeld 9">
              <a:extLst>
                <a:ext uri="{FF2B5EF4-FFF2-40B4-BE49-F238E27FC236}">
                  <a16:creationId xmlns:a16="http://schemas.microsoft.com/office/drawing/2014/main" id="{7FECF60B-788F-1DEE-332B-4CE7CBAD020A}"/>
                </a:ext>
              </a:extLst>
            </p:cNvPr>
            <p:cNvSpPr txBox="1"/>
            <p:nvPr/>
          </p:nvSpPr>
          <p:spPr>
            <a:xfrm>
              <a:off x="44130" y="2804229"/>
              <a:ext cx="567801" cy="893436"/>
            </a:xfrm>
            <a:prstGeom prst="rect">
              <a:avLst/>
            </a:prstGeom>
            <a:noFill/>
          </p:spPr>
          <p:txBody>
            <a:bodyPr wrap="none" rtlCol="0">
              <a:spAutoFit/>
            </a:bodyPr>
            <a:lstStyle/>
            <a:p>
              <a:r>
                <a:rPr lang="de-DE" sz="5000" dirty="0">
                  <a:solidFill>
                    <a:schemeClr val="bg1"/>
                  </a:solidFill>
                  <a:latin typeface="+mj-lt"/>
                </a:rPr>
                <a:t>1</a:t>
              </a:r>
            </a:p>
          </p:txBody>
        </p:sp>
        <p:sp>
          <p:nvSpPr>
            <p:cNvPr id="11" name="Rechteck 10">
              <a:extLst>
                <a:ext uri="{FF2B5EF4-FFF2-40B4-BE49-F238E27FC236}">
                  <a16:creationId xmlns:a16="http://schemas.microsoft.com/office/drawing/2014/main" id="{0C434A3F-9790-CCE1-F68C-721F96009603}"/>
                </a:ext>
              </a:extLst>
            </p:cNvPr>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latin typeface="+mj-lt"/>
                </a:rPr>
                <a:t>Ein „komplettes Vorsorgedossier“</a:t>
              </a:r>
            </a:p>
          </p:txBody>
        </p:sp>
      </p:grpSp>
    </p:spTree>
    <p:extLst>
      <p:ext uri="{BB962C8B-B14F-4D97-AF65-F5344CB8AC3E}">
        <p14:creationId xmlns:p14="http://schemas.microsoft.com/office/powerpoint/2010/main" val="36257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A5981397-C320-5FAD-1132-BE616196B540}"/>
              </a:ext>
            </a:extLst>
          </p:cNvPr>
          <p:cNvSpPr txBox="1"/>
          <p:nvPr/>
        </p:nvSpPr>
        <p:spPr>
          <a:xfrm>
            <a:off x="7032104" y="4059070"/>
            <a:ext cx="45719" cy="353943"/>
          </a:xfrm>
          <a:prstGeom prst="rect">
            <a:avLst/>
          </a:prstGeom>
          <a:noFill/>
        </p:spPr>
        <p:txBody>
          <a:bodyPr wrap="square" rtlCol="0">
            <a:spAutoFit/>
          </a:bodyPr>
          <a:lstStyle/>
          <a:p>
            <a:endParaRPr lang="de-CH" dirty="0"/>
          </a:p>
        </p:txBody>
      </p:sp>
      <p:sp>
        <p:nvSpPr>
          <p:cNvPr id="8" name="Textfeld 7">
            <a:extLst>
              <a:ext uri="{FF2B5EF4-FFF2-40B4-BE49-F238E27FC236}">
                <a16:creationId xmlns:a16="http://schemas.microsoft.com/office/drawing/2014/main" id="{1DE5AB9A-BFAD-5356-A22B-BC402C7AC125}"/>
              </a:ext>
            </a:extLst>
          </p:cNvPr>
          <p:cNvSpPr txBox="1"/>
          <p:nvPr/>
        </p:nvSpPr>
        <p:spPr>
          <a:xfrm>
            <a:off x="2135560" y="2384739"/>
            <a:ext cx="7344816" cy="1569660"/>
          </a:xfrm>
          <a:prstGeom prst="rect">
            <a:avLst/>
          </a:prstGeom>
          <a:noFill/>
        </p:spPr>
        <p:txBody>
          <a:bodyPr wrap="square">
            <a:spAutoFit/>
          </a:bodyPr>
          <a:lstStyle/>
          <a:p>
            <a:r>
              <a:rPr lang="de-DE" sz="2400" dirty="0">
                <a:solidFill>
                  <a:srgbClr val="FF0066"/>
                </a:solidFill>
                <a:effectLst/>
                <a:latin typeface="+mj-lt"/>
                <a:ea typeface="Calibri" panose="020F0502020204030204" pitchFamily="34" charset="0"/>
              </a:rPr>
              <a:t>Vorsorge</a:t>
            </a:r>
            <a:r>
              <a:rPr lang="de-DE" sz="1800" dirty="0">
                <a:effectLst/>
                <a:latin typeface="+mj-lt"/>
                <a:ea typeface="Calibri" panose="020F0502020204030204" pitchFamily="34" charset="0"/>
              </a:rPr>
              <a:t> „Gesamtheit von Maßnahmen, mit denen einer möglichen späteren Entwicklung oder Lage vorgebeugt, durch die eine spätere materielle Notlage oder eine Krankheit nach Möglichkeit vermieden werden soll.“</a:t>
            </a:r>
            <a:endParaRPr lang="de-DE" sz="1600" dirty="0">
              <a:effectLst/>
              <a:latin typeface="+mj-lt"/>
              <a:ea typeface="Calibri" panose="020F0502020204030204" pitchFamily="34" charset="0"/>
            </a:endParaRPr>
          </a:p>
          <a:p>
            <a:pPr algn="r"/>
            <a:r>
              <a:rPr lang="de-DE" sz="1600" dirty="0">
                <a:latin typeface="+mj-lt"/>
                <a:ea typeface="Calibri" panose="020F0502020204030204" pitchFamily="34" charset="0"/>
              </a:rPr>
              <a:t>Duden zum Stichwort „Vorsorge“</a:t>
            </a:r>
            <a:endParaRPr lang="de-CH" sz="1600" dirty="0">
              <a:latin typeface="+mj-lt"/>
            </a:endParaRPr>
          </a:p>
        </p:txBody>
      </p:sp>
      <p:sp>
        <p:nvSpPr>
          <p:cNvPr id="7" name="Rectangle 2">
            <a:extLst>
              <a:ext uri="{FF2B5EF4-FFF2-40B4-BE49-F238E27FC236}">
                <a16:creationId xmlns:a16="http://schemas.microsoft.com/office/drawing/2014/main" id="{AFB18DF5-B3BF-6C76-7A54-BE2CB64E2F92}"/>
              </a:ext>
            </a:extLst>
          </p:cNvPr>
          <p:cNvSpPr>
            <a:spLocks noGrp="1" noChangeArrowheads="1"/>
          </p:cNvSpPr>
          <p:nvPr>
            <p:ph type="title"/>
          </p:nvPr>
        </p:nvSpPr>
        <p:spPr>
          <a:xfrm>
            <a:off x="911225" y="188913"/>
            <a:ext cx="10369550" cy="611795"/>
          </a:xfrm>
        </p:spPr>
        <p:txBody>
          <a:bodyPr/>
          <a:lstStyle/>
          <a:p>
            <a:r>
              <a:rPr lang="de-CH" dirty="0"/>
              <a:t>Ein «komplettes Vorsorgedossier» </a:t>
            </a:r>
            <a:r>
              <a:rPr lang="de-CH" sz="1800" dirty="0"/>
              <a:t>– </a:t>
            </a:r>
            <a:r>
              <a:rPr lang="de-DE" sz="1800" kern="0" dirty="0"/>
              <a:t>und das System selbstbestimmter Vorsorge</a:t>
            </a:r>
            <a:endParaRPr lang="de-CH" sz="1800" dirty="0"/>
          </a:p>
        </p:txBody>
      </p:sp>
    </p:spTree>
    <p:extLst>
      <p:ext uri="{BB962C8B-B14F-4D97-AF65-F5344CB8AC3E}">
        <p14:creationId xmlns:p14="http://schemas.microsoft.com/office/powerpoint/2010/main" val="89416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Text, Design, Schrift, Screenshot enthält.&#10;&#10;Automatisch generierte Beschreibung">
            <a:extLst>
              <a:ext uri="{FF2B5EF4-FFF2-40B4-BE49-F238E27FC236}">
                <a16:creationId xmlns:a16="http://schemas.microsoft.com/office/drawing/2014/main" id="{4EF9CED2-D46E-0EC5-CEEF-F31BE7433B03}"/>
              </a:ext>
            </a:extLst>
          </p:cNvPr>
          <p:cNvPicPr>
            <a:picLocks noChangeAspect="1"/>
          </p:cNvPicPr>
          <p:nvPr/>
        </p:nvPicPr>
        <p:blipFill rotWithShape="1">
          <a:blip r:embed="rId2"/>
          <a:srcRect l="719" t="1499" r="1088" b="1390"/>
          <a:stretch/>
        </p:blipFill>
        <p:spPr>
          <a:xfrm>
            <a:off x="911225" y="1016732"/>
            <a:ext cx="3788695" cy="5220580"/>
          </a:xfrm>
          <a:prstGeom prst="rect">
            <a:avLst/>
          </a:prstGeom>
          <a:ln>
            <a:noFill/>
          </a:ln>
        </p:spPr>
      </p:pic>
      <p:sp>
        <p:nvSpPr>
          <p:cNvPr id="6146" name="Rectangle 2"/>
          <p:cNvSpPr>
            <a:spLocks noGrp="1" noChangeArrowheads="1"/>
          </p:cNvSpPr>
          <p:nvPr>
            <p:ph type="title"/>
          </p:nvPr>
        </p:nvSpPr>
        <p:spPr/>
        <p:txBody>
          <a:bodyPr/>
          <a:lstStyle/>
          <a:p>
            <a:r>
              <a:rPr lang="de-CH" dirty="0"/>
              <a:t>Ein «komplettes Vorsorgedossier» </a:t>
            </a:r>
            <a:r>
              <a:rPr lang="de-CH" sz="1800" dirty="0"/>
              <a:t>– </a:t>
            </a:r>
            <a:r>
              <a:rPr lang="de-DE" sz="1800" kern="0" dirty="0"/>
              <a:t>und das System selbstbestimmter Vorsorge</a:t>
            </a:r>
            <a:endParaRPr lang="de-CH" sz="1800" dirty="0"/>
          </a:p>
        </p:txBody>
      </p:sp>
      <p:sp>
        <p:nvSpPr>
          <p:cNvPr id="5" name="Geschweifte Klammer rechts 4">
            <a:extLst>
              <a:ext uri="{FF2B5EF4-FFF2-40B4-BE49-F238E27FC236}">
                <a16:creationId xmlns:a16="http://schemas.microsoft.com/office/drawing/2014/main" id="{F98C4ABB-C560-AB90-181A-995ACB49DF96}"/>
              </a:ext>
            </a:extLst>
          </p:cNvPr>
          <p:cNvSpPr/>
          <p:nvPr/>
        </p:nvSpPr>
        <p:spPr bwMode="auto">
          <a:xfrm>
            <a:off x="5375920" y="1016732"/>
            <a:ext cx="504056" cy="5220580"/>
          </a:xfrm>
          <a:prstGeom prst="rightBrace">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cap="none" normalizeH="0" baseline="0">
              <a:ln>
                <a:noFill/>
              </a:ln>
              <a:solidFill>
                <a:srgbClr val="000000"/>
              </a:solidFill>
              <a:effectLst/>
              <a:latin typeface="Arial" charset="0"/>
              <a:ea typeface="ＭＳ Ｐゴシック" charset="0"/>
              <a:cs typeface="Arial" charset="0"/>
            </a:endParaRPr>
          </a:p>
        </p:txBody>
      </p:sp>
      <p:sp>
        <p:nvSpPr>
          <p:cNvPr id="6" name="Textfeld 5">
            <a:extLst>
              <a:ext uri="{FF2B5EF4-FFF2-40B4-BE49-F238E27FC236}">
                <a16:creationId xmlns:a16="http://schemas.microsoft.com/office/drawing/2014/main" id="{A5981397-C320-5FAD-1132-BE616196B540}"/>
              </a:ext>
            </a:extLst>
          </p:cNvPr>
          <p:cNvSpPr txBox="1"/>
          <p:nvPr/>
        </p:nvSpPr>
        <p:spPr>
          <a:xfrm>
            <a:off x="7032104" y="4059070"/>
            <a:ext cx="45719" cy="353943"/>
          </a:xfrm>
          <a:prstGeom prst="rect">
            <a:avLst/>
          </a:prstGeom>
          <a:noFill/>
        </p:spPr>
        <p:txBody>
          <a:bodyPr wrap="square" rtlCol="0">
            <a:spAutoFit/>
          </a:bodyPr>
          <a:lstStyle/>
          <a:p>
            <a:endParaRPr lang="de-CH" dirty="0"/>
          </a:p>
        </p:txBody>
      </p:sp>
      <p:sp>
        <p:nvSpPr>
          <p:cNvPr id="8" name="Textfeld 7">
            <a:extLst>
              <a:ext uri="{FF2B5EF4-FFF2-40B4-BE49-F238E27FC236}">
                <a16:creationId xmlns:a16="http://schemas.microsoft.com/office/drawing/2014/main" id="{1DE5AB9A-BFAD-5356-A22B-BC402C7AC125}"/>
              </a:ext>
            </a:extLst>
          </p:cNvPr>
          <p:cNvSpPr txBox="1"/>
          <p:nvPr/>
        </p:nvSpPr>
        <p:spPr>
          <a:xfrm>
            <a:off x="6456040" y="3165357"/>
            <a:ext cx="4896544" cy="923330"/>
          </a:xfrm>
          <a:prstGeom prst="rect">
            <a:avLst/>
          </a:prstGeom>
          <a:noFill/>
        </p:spPr>
        <p:txBody>
          <a:bodyPr wrap="square">
            <a:spAutoFit/>
          </a:bodyPr>
          <a:lstStyle/>
          <a:p>
            <a:r>
              <a:rPr lang="de-CH" sz="1800" dirty="0">
                <a:solidFill>
                  <a:srgbClr val="FF0066"/>
                </a:solidFill>
                <a:effectLst/>
                <a:latin typeface="+mj-lt"/>
                <a:ea typeface="Calibri" panose="020F0502020204030204" pitchFamily="34" charset="0"/>
              </a:rPr>
              <a:t>System</a:t>
            </a:r>
            <a:r>
              <a:rPr lang="de-CH" sz="1800" dirty="0">
                <a:effectLst/>
                <a:latin typeface="+mj-lt"/>
                <a:ea typeface="Calibri" panose="020F0502020204030204" pitchFamily="34" charset="0"/>
              </a:rPr>
              <a:t> selbstbestimmter Vorsorge </a:t>
            </a:r>
          </a:p>
          <a:p>
            <a:r>
              <a:rPr lang="de-CH" sz="1800" dirty="0">
                <a:effectLst/>
                <a:latin typeface="+mj-lt"/>
                <a:ea typeface="Calibri" panose="020F0502020204030204" pitchFamily="34" charset="0"/>
              </a:rPr>
              <a:t>(</a:t>
            </a:r>
            <a:r>
              <a:rPr lang="de-CH" sz="1800" dirty="0" err="1">
                <a:latin typeface="+mj-lt"/>
                <a:ea typeface="Calibri" panose="020F0502020204030204" pitchFamily="34" charset="0"/>
              </a:rPr>
              <a:t>a</a:t>
            </a:r>
            <a:r>
              <a:rPr lang="de-CH" sz="1800" dirty="0" err="1">
                <a:effectLst/>
                <a:latin typeface="+mj-lt"/>
                <a:ea typeface="Calibri" panose="020F0502020204030204" pitchFamily="34" charset="0"/>
              </a:rPr>
              <a:t>ltgr</a:t>
            </a:r>
            <a:r>
              <a:rPr lang="de-CH" sz="1800" dirty="0">
                <a:effectLst/>
                <a:latin typeface="+mj-lt"/>
                <a:ea typeface="Calibri" panose="020F0502020204030204" pitchFamily="34" charset="0"/>
              </a:rPr>
              <a:t>. </a:t>
            </a:r>
            <a:r>
              <a:rPr lang="de-CH" sz="1800" dirty="0" err="1">
                <a:solidFill>
                  <a:srgbClr val="FF0066"/>
                </a:solidFill>
                <a:effectLst/>
                <a:latin typeface="+mj-lt"/>
                <a:ea typeface="Calibri" panose="020F0502020204030204" pitchFamily="34" charset="0"/>
              </a:rPr>
              <a:t>systēma</a:t>
            </a:r>
            <a:r>
              <a:rPr lang="de-CH" sz="1800" i="1" dirty="0">
                <a:effectLst/>
                <a:latin typeface="+mj-lt"/>
                <a:ea typeface="Calibri" panose="020F0502020204030204" pitchFamily="34" charset="0"/>
              </a:rPr>
              <a:t> </a:t>
            </a:r>
            <a:r>
              <a:rPr lang="de-CH" sz="1800" dirty="0">
                <a:effectLst/>
                <a:latin typeface="+mj-lt"/>
                <a:ea typeface="Calibri" panose="020F0502020204030204" pitchFamily="34" charset="0"/>
              </a:rPr>
              <a:t>= «</a:t>
            </a:r>
            <a:r>
              <a:rPr lang="de-CH" sz="1800" dirty="0">
                <a:solidFill>
                  <a:srgbClr val="FF0066"/>
                </a:solidFill>
                <a:effectLst/>
                <a:latin typeface="+mj-lt"/>
                <a:ea typeface="Calibri" panose="020F0502020204030204" pitchFamily="34" charset="0"/>
              </a:rPr>
              <a:t>aus mehreren Teilen zusammengesetztes Ganzes</a:t>
            </a:r>
            <a:r>
              <a:rPr lang="de-CH" sz="1800" dirty="0">
                <a:effectLst/>
                <a:latin typeface="+mj-lt"/>
                <a:ea typeface="Calibri" panose="020F0502020204030204" pitchFamily="34" charset="0"/>
              </a:rPr>
              <a:t>»)</a:t>
            </a:r>
            <a:endParaRPr lang="de-CH" sz="1800" dirty="0">
              <a:latin typeface="+mj-lt"/>
            </a:endParaRPr>
          </a:p>
        </p:txBody>
      </p:sp>
    </p:spTree>
    <p:extLst>
      <p:ext uri="{BB962C8B-B14F-4D97-AF65-F5344CB8AC3E}">
        <p14:creationId xmlns:p14="http://schemas.microsoft.com/office/powerpoint/2010/main" val="16585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CH" dirty="0"/>
              <a:t>Übersicht</a:t>
            </a:r>
          </a:p>
        </p:txBody>
      </p:sp>
      <p:grpSp>
        <p:nvGrpSpPr>
          <p:cNvPr id="16" name="Gruppieren 15"/>
          <p:cNvGrpSpPr/>
          <p:nvPr/>
        </p:nvGrpSpPr>
        <p:grpSpPr>
          <a:xfrm>
            <a:off x="911225" y="1896305"/>
            <a:ext cx="2125048" cy="2163010"/>
            <a:chOff x="33418" y="2109172"/>
            <a:chExt cx="2232248" cy="2242480"/>
          </a:xfrm>
        </p:grpSpPr>
        <p:sp>
          <p:nvSpPr>
            <p:cNvPr id="17" name="Rechteck 16"/>
            <p:cNvSpPr/>
            <p:nvPr/>
          </p:nvSpPr>
          <p:spPr>
            <a:xfrm>
              <a:off x="44466" y="2109172"/>
              <a:ext cx="2221200"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18" name="Textfeld 17"/>
            <p:cNvSpPr txBox="1"/>
            <p:nvPr/>
          </p:nvSpPr>
          <p:spPr>
            <a:xfrm>
              <a:off x="44130" y="2804229"/>
              <a:ext cx="567801" cy="893436"/>
            </a:xfrm>
            <a:prstGeom prst="rect">
              <a:avLst/>
            </a:prstGeom>
            <a:noFill/>
          </p:spPr>
          <p:txBody>
            <a:bodyPr wrap="none" rtlCol="0">
              <a:spAutoFit/>
            </a:bodyPr>
            <a:lstStyle/>
            <a:p>
              <a:r>
                <a:rPr lang="de-DE" sz="5000" dirty="0">
                  <a:solidFill>
                    <a:srgbClr val="7F7F7F"/>
                  </a:solidFill>
                  <a:latin typeface="+mj-lt"/>
                </a:rPr>
                <a:t>1</a:t>
              </a:r>
            </a:p>
          </p:txBody>
        </p:sp>
        <p:sp>
          <p:nvSpPr>
            <p:cNvPr id="19" name="Rechteck 18"/>
            <p:cNvSpPr/>
            <p:nvPr/>
          </p:nvSpPr>
          <p:spPr>
            <a:xfrm>
              <a:off x="33418" y="3388727"/>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Ein „komplettes Vorsorgedossier“</a:t>
              </a:r>
            </a:p>
          </p:txBody>
        </p:sp>
      </p:grpSp>
      <p:grpSp>
        <p:nvGrpSpPr>
          <p:cNvPr id="24" name="Gruppieren 23"/>
          <p:cNvGrpSpPr/>
          <p:nvPr/>
        </p:nvGrpSpPr>
        <p:grpSpPr>
          <a:xfrm>
            <a:off x="6400840" y="1896305"/>
            <a:ext cx="2119202" cy="2160048"/>
            <a:chOff x="5767390" y="2484001"/>
            <a:chExt cx="2232250" cy="2239410"/>
          </a:xfrm>
        </p:grpSpPr>
        <p:sp>
          <p:nvSpPr>
            <p:cNvPr id="25" name="Rechteck 24"/>
            <p:cNvSpPr/>
            <p:nvPr/>
          </p:nvSpPr>
          <p:spPr>
            <a:xfrm>
              <a:off x="5778439" y="2484001"/>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26" name="Textfeld 25"/>
            <p:cNvSpPr txBox="1"/>
            <p:nvPr/>
          </p:nvSpPr>
          <p:spPr>
            <a:xfrm>
              <a:off x="5817464" y="3163257"/>
              <a:ext cx="569368" cy="893436"/>
            </a:xfrm>
            <a:prstGeom prst="rect">
              <a:avLst/>
            </a:prstGeom>
            <a:noFill/>
          </p:spPr>
          <p:txBody>
            <a:bodyPr wrap="none" rtlCol="0">
              <a:spAutoFit/>
            </a:bodyPr>
            <a:lstStyle/>
            <a:p>
              <a:r>
                <a:rPr lang="de-DE" sz="5000" dirty="0">
                  <a:solidFill>
                    <a:srgbClr val="7F7F7F"/>
                  </a:solidFill>
                  <a:latin typeface="+mj-lt"/>
                </a:rPr>
                <a:t>3</a:t>
              </a:r>
            </a:p>
          </p:txBody>
        </p:sp>
        <p:sp>
          <p:nvSpPr>
            <p:cNvPr id="27" name="Rechteck 26"/>
            <p:cNvSpPr/>
            <p:nvPr/>
          </p:nvSpPr>
          <p:spPr>
            <a:xfrm>
              <a:off x="5767390" y="3760486"/>
              <a:ext cx="2221201"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Vorsorgeauftrag als selbstbestimmte Fürsorgeorganisation</a:t>
              </a:r>
            </a:p>
          </p:txBody>
        </p:sp>
      </p:grpSp>
      <p:grpSp>
        <p:nvGrpSpPr>
          <p:cNvPr id="28" name="Gruppieren 27"/>
          <p:cNvGrpSpPr/>
          <p:nvPr/>
        </p:nvGrpSpPr>
        <p:grpSpPr>
          <a:xfrm>
            <a:off x="9161574" y="1896305"/>
            <a:ext cx="2119201" cy="2160001"/>
            <a:chOff x="5767390" y="2484000"/>
            <a:chExt cx="2232250" cy="2239361"/>
          </a:xfrm>
        </p:grpSpPr>
        <p:sp>
          <p:nvSpPr>
            <p:cNvPr id="29" name="Rechteck 28"/>
            <p:cNvSpPr/>
            <p:nvPr/>
          </p:nvSpPr>
          <p:spPr>
            <a:xfrm>
              <a:off x="5778439" y="2484000"/>
              <a:ext cx="2221201" cy="2221200"/>
            </a:xfrm>
            <a:prstGeom prst="rect">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7F7F7F"/>
                </a:solidFill>
                <a:latin typeface="+mj-lt"/>
              </a:endParaRPr>
            </a:p>
          </p:txBody>
        </p:sp>
        <p:sp>
          <p:nvSpPr>
            <p:cNvPr id="30" name="Textfeld 29"/>
            <p:cNvSpPr txBox="1"/>
            <p:nvPr/>
          </p:nvSpPr>
          <p:spPr>
            <a:xfrm>
              <a:off x="5813261" y="3163256"/>
              <a:ext cx="569368" cy="893436"/>
            </a:xfrm>
            <a:prstGeom prst="rect">
              <a:avLst/>
            </a:prstGeom>
            <a:noFill/>
          </p:spPr>
          <p:txBody>
            <a:bodyPr wrap="none" rtlCol="0">
              <a:spAutoFit/>
            </a:bodyPr>
            <a:lstStyle/>
            <a:p>
              <a:r>
                <a:rPr lang="de-DE" sz="5000" dirty="0">
                  <a:solidFill>
                    <a:srgbClr val="7F7F7F"/>
                  </a:solidFill>
                  <a:latin typeface="+mj-lt"/>
                </a:rPr>
                <a:t>4</a:t>
              </a:r>
            </a:p>
          </p:txBody>
        </p:sp>
        <p:sp>
          <p:nvSpPr>
            <p:cNvPr id="31" name="Rechteck 30"/>
            <p:cNvSpPr/>
            <p:nvPr/>
          </p:nvSpPr>
          <p:spPr>
            <a:xfrm>
              <a:off x="5767390" y="3760486"/>
              <a:ext cx="2221201" cy="96287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rgbClr val="7F7F7F"/>
                  </a:solidFill>
                  <a:latin typeface="+mj-lt"/>
                </a:rPr>
                <a:t>Weitere Vorsorgeinstrumente</a:t>
              </a:r>
            </a:p>
          </p:txBody>
        </p:sp>
      </p:grpSp>
      <p:grpSp>
        <p:nvGrpSpPr>
          <p:cNvPr id="2" name="Gruppieren 1">
            <a:extLst>
              <a:ext uri="{FF2B5EF4-FFF2-40B4-BE49-F238E27FC236}">
                <a16:creationId xmlns:a16="http://schemas.microsoft.com/office/drawing/2014/main" id="{A76BBBF8-86C7-58A9-33EE-B11BAED3BE3D}"/>
              </a:ext>
            </a:extLst>
          </p:cNvPr>
          <p:cNvGrpSpPr/>
          <p:nvPr/>
        </p:nvGrpSpPr>
        <p:grpSpPr>
          <a:xfrm>
            <a:off x="3677806" y="1896305"/>
            <a:ext cx="2081501" cy="2161083"/>
            <a:chOff x="2409682" y="2109172"/>
            <a:chExt cx="2221200" cy="2240483"/>
          </a:xfrm>
        </p:grpSpPr>
        <p:sp>
          <p:nvSpPr>
            <p:cNvPr id="3" name="Rechteck 2">
              <a:extLst>
                <a:ext uri="{FF2B5EF4-FFF2-40B4-BE49-F238E27FC236}">
                  <a16:creationId xmlns:a16="http://schemas.microsoft.com/office/drawing/2014/main" id="{2D626360-7D27-E690-2DF3-E94DFCA15D22}"/>
                </a:ext>
              </a:extLst>
            </p:cNvPr>
            <p:cNvSpPr/>
            <p:nvPr/>
          </p:nvSpPr>
          <p:spPr>
            <a:xfrm>
              <a:off x="2409682" y="2109172"/>
              <a:ext cx="2221200" cy="2221200"/>
            </a:xfrm>
            <a:prstGeom prst="rect">
              <a:avLst/>
            </a:prstGeom>
            <a:solidFill>
              <a:srgbClr val="0028A5"/>
            </a:solidFill>
            <a:ln>
              <a:solidFill>
                <a:srgbClr val="0028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mj-lt"/>
              </a:endParaRPr>
            </a:p>
          </p:txBody>
        </p:sp>
        <p:sp>
          <p:nvSpPr>
            <p:cNvPr id="4" name="Textfeld 3">
              <a:extLst>
                <a:ext uri="{FF2B5EF4-FFF2-40B4-BE49-F238E27FC236}">
                  <a16:creationId xmlns:a16="http://schemas.microsoft.com/office/drawing/2014/main" id="{99C90896-705B-8190-70B3-5179D8FDA239}"/>
                </a:ext>
              </a:extLst>
            </p:cNvPr>
            <p:cNvSpPr txBox="1"/>
            <p:nvPr/>
          </p:nvSpPr>
          <p:spPr>
            <a:xfrm>
              <a:off x="2426384" y="2802313"/>
              <a:ext cx="576811" cy="893436"/>
            </a:xfrm>
            <a:prstGeom prst="rect">
              <a:avLst/>
            </a:prstGeom>
            <a:noFill/>
          </p:spPr>
          <p:txBody>
            <a:bodyPr wrap="none" rtlCol="0">
              <a:spAutoFit/>
            </a:bodyPr>
            <a:lstStyle/>
            <a:p>
              <a:r>
                <a:rPr lang="de-DE" sz="5000" dirty="0">
                  <a:solidFill>
                    <a:schemeClr val="bg1"/>
                  </a:solidFill>
                  <a:latin typeface="+mj-lt"/>
                </a:rPr>
                <a:t>2</a:t>
              </a:r>
            </a:p>
          </p:txBody>
        </p:sp>
        <p:sp>
          <p:nvSpPr>
            <p:cNvPr id="5" name="Rechteck 4">
              <a:extLst>
                <a:ext uri="{FF2B5EF4-FFF2-40B4-BE49-F238E27FC236}">
                  <a16:creationId xmlns:a16="http://schemas.microsoft.com/office/drawing/2014/main" id="{0C8184D1-9490-28D9-2904-FC61263A5233}"/>
                </a:ext>
              </a:extLst>
            </p:cNvPr>
            <p:cNvSpPr/>
            <p:nvPr/>
          </p:nvSpPr>
          <p:spPr>
            <a:xfrm>
              <a:off x="2409682" y="3386730"/>
              <a:ext cx="2221200" cy="962925"/>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DE" sz="1600" dirty="0">
                  <a:solidFill>
                    <a:schemeClr val="bg1"/>
                  </a:solidFill>
                </a:rPr>
                <a:t>Rückblick auf das Personenrecht</a:t>
              </a:r>
            </a:p>
          </p:txBody>
        </p:sp>
      </p:grpSp>
    </p:spTree>
    <p:extLst>
      <p:ext uri="{BB962C8B-B14F-4D97-AF65-F5344CB8AC3E}">
        <p14:creationId xmlns:p14="http://schemas.microsoft.com/office/powerpoint/2010/main" val="71314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Rückblick auf das Personenrecht </a:t>
            </a:r>
            <a:r>
              <a:rPr lang="de-DE" sz="1800" dirty="0"/>
              <a:t>– die Organisation der Person</a:t>
            </a:r>
            <a:endParaRPr lang="de-CH" sz="1800" dirty="0"/>
          </a:p>
        </p:txBody>
      </p:sp>
      <p:sp>
        <p:nvSpPr>
          <p:cNvPr id="3" name="Inhaltsplatzhalter 2"/>
          <p:cNvSpPr>
            <a:spLocks noGrp="1"/>
          </p:cNvSpPr>
          <p:nvPr>
            <p:ph idx="1"/>
          </p:nvPr>
        </p:nvSpPr>
        <p:spPr>
          <a:xfrm>
            <a:off x="2694109" y="1125539"/>
            <a:ext cx="8586666" cy="4967288"/>
          </a:xfrm>
        </p:spPr>
        <p:txBody>
          <a:bodyPr/>
          <a:lstStyle/>
          <a:p>
            <a:pPr marL="0" indent="0">
              <a:spcBef>
                <a:spcPts val="0"/>
              </a:spcBef>
              <a:spcAft>
                <a:spcPts val="600"/>
              </a:spcAft>
              <a:buNone/>
            </a:pPr>
            <a:r>
              <a:rPr lang="fr-FR" b="1" dirty="0" err="1">
                <a:latin typeface="+mj-lt"/>
              </a:rPr>
              <a:t>Inhaltsverzeichnis</a:t>
            </a:r>
            <a:endParaRPr lang="fr-FR" b="1" dirty="0">
              <a:latin typeface="+mj-lt"/>
              <a:ea typeface="Segoe UI Symbol" panose="020B0502040204020203" pitchFamily="34" charset="0"/>
              <a:cs typeface="Segoe UI" panose="020B0502040204020203" pitchFamily="34" charset="0"/>
            </a:endParaRPr>
          </a:p>
          <a:p>
            <a:pPr marL="342000" lvl="1" indent="0">
              <a:spcBef>
                <a:spcPts val="0"/>
              </a:spcBef>
              <a:spcAft>
                <a:spcPts val="600"/>
              </a:spcAft>
              <a:buNone/>
            </a:pPr>
            <a:r>
              <a:rPr lang="fr-FR" dirty="0" err="1">
                <a:latin typeface="+mj-lt"/>
                <a:ea typeface="Segoe UI Symbol" panose="020B0502040204020203" pitchFamily="34" charset="0"/>
                <a:cs typeface="Segoe UI" panose="020B0502040204020203" pitchFamily="34" charset="0"/>
              </a:rPr>
              <a:t>Einleitung</a:t>
            </a:r>
            <a:endParaRPr lang="fr-FR" dirty="0">
              <a:latin typeface="+mj-lt"/>
              <a:ea typeface="Segoe UI Symbol" panose="020B0502040204020203" pitchFamily="34" charset="0"/>
              <a:cs typeface="Segoe UI" panose="020B0502040204020203" pitchFamily="34" charset="0"/>
            </a:endParaRPr>
          </a:p>
          <a:p>
            <a:pPr marL="342000" lvl="1" indent="0">
              <a:spcBef>
                <a:spcPts val="0"/>
              </a:spcBef>
              <a:spcAft>
                <a:spcPts val="600"/>
              </a:spcAft>
              <a:buNone/>
            </a:pPr>
            <a:r>
              <a:rPr lang="fr-FR" dirty="0" err="1">
                <a:solidFill>
                  <a:srgbClr val="FF0066"/>
                </a:solidFill>
                <a:latin typeface="+mj-lt"/>
                <a:ea typeface="Segoe UI Symbol" panose="020B0502040204020203" pitchFamily="34" charset="0"/>
                <a:cs typeface="Segoe UI" panose="020B0502040204020203" pitchFamily="34" charset="0"/>
              </a:rPr>
              <a:t>Erster</a:t>
            </a:r>
            <a:r>
              <a:rPr lang="fr-FR" dirty="0">
                <a:solidFill>
                  <a:srgbClr val="FF0066"/>
                </a:solidFill>
                <a:latin typeface="+mj-lt"/>
                <a:ea typeface="Segoe UI Symbol" panose="020B0502040204020203" pitchFamily="34" charset="0"/>
                <a:cs typeface="Segoe UI" panose="020B0502040204020203" pitchFamily="34" charset="0"/>
              </a:rPr>
              <a:t> Teil: </a:t>
            </a:r>
            <a:r>
              <a:rPr lang="fr-FR" dirty="0" err="1">
                <a:solidFill>
                  <a:srgbClr val="FF0066"/>
                </a:solidFill>
                <a:latin typeface="+mj-lt"/>
                <a:ea typeface="Segoe UI Symbol" panose="020B0502040204020203" pitchFamily="34" charset="0"/>
                <a:cs typeface="Segoe UI" panose="020B0502040204020203" pitchFamily="34" charset="0"/>
              </a:rPr>
              <a:t>Das</a:t>
            </a:r>
            <a:r>
              <a:rPr lang="fr-FR" dirty="0">
                <a:solidFill>
                  <a:srgbClr val="FF0066"/>
                </a:solidFill>
                <a:latin typeface="+mj-lt"/>
                <a:ea typeface="Segoe UI Symbol" panose="020B0502040204020203" pitchFamily="34" charset="0"/>
                <a:cs typeface="Segoe UI" panose="020B0502040204020203" pitchFamily="34" charset="0"/>
              </a:rPr>
              <a:t> </a:t>
            </a:r>
            <a:r>
              <a:rPr lang="fr-FR" dirty="0" err="1">
                <a:solidFill>
                  <a:srgbClr val="FF0066"/>
                </a:solidFill>
                <a:latin typeface="+mj-lt"/>
                <a:ea typeface="Segoe UI Symbol" panose="020B0502040204020203" pitchFamily="34" charset="0"/>
                <a:cs typeface="Segoe UI" panose="020B0502040204020203" pitchFamily="34" charset="0"/>
              </a:rPr>
              <a:t>Personenrecht</a:t>
            </a:r>
            <a:endParaRPr lang="fr-FR" dirty="0">
              <a:solidFill>
                <a:srgbClr val="FF0066"/>
              </a:solidFill>
              <a:latin typeface="+mj-lt"/>
              <a:ea typeface="Segoe UI Symbol" panose="020B0502040204020203" pitchFamily="34" charset="0"/>
              <a:cs typeface="Segoe UI" panose="020B0502040204020203" pitchFamily="34" charset="0"/>
            </a:endParaRPr>
          </a:p>
          <a:p>
            <a:pPr marL="572400" lvl="1" indent="0">
              <a:spcBef>
                <a:spcPts val="0"/>
              </a:spcBef>
              <a:buNone/>
            </a:pPr>
            <a:r>
              <a:rPr lang="fr-FR" dirty="0" err="1">
                <a:solidFill>
                  <a:srgbClr val="0099FF"/>
                </a:solidFill>
                <a:latin typeface="+mj-lt"/>
              </a:rPr>
              <a:t>Erster</a:t>
            </a:r>
            <a:r>
              <a:rPr lang="fr-FR" dirty="0">
                <a:solidFill>
                  <a:srgbClr val="0099FF"/>
                </a:solidFill>
                <a:latin typeface="+mj-lt"/>
              </a:rPr>
              <a:t> </a:t>
            </a:r>
            <a:r>
              <a:rPr lang="fr-FR" dirty="0" err="1">
                <a:solidFill>
                  <a:srgbClr val="0099FF"/>
                </a:solidFill>
                <a:latin typeface="+mj-lt"/>
              </a:rPr>
              <a:t>Titel</a:t>
            </a:r>
            <a:r>
              <a:rPr lang="fr-FR" dirty="0">
                <a:solidFill>
                  <a:srgbClr val="0099FF"/>
                </a:solidFill>
                <a:latin typeface="+mj-lt"/>
              </a:rPr>
              <a:t>: Die </a:t>
            </a:r>
            <a:r>
              <a:rPr lang="fr-FR" dirty="0" err="1">
                <a:solidFill>
                  <a:srgbClr val="0099FF"/>
                </a:solidFill>
                <a:latin typeface="+mj-lt"/>
              </a:rPr>
              <a:t>natürlichen</a:t>
            </a:r>
            <a:r>
              <a:rPr lang="fr-FR" dirty="0">
                <a:solidFill>
                  <a:srgbClr val="0099FF"/>
                </a:solidFill>
                <a:latin typeface="+mj-lt"/>
              </a:rPr>
              <a:t> </a:t>
            </a:r>
            <a:r>
              <a:rPr lang="fr-FR" dirty="0" err="1">
                <a:solidFill>
                  <a:srgbClr val="0099FF"/>
                </a:solidFill>
                <a:latin typeface="+mj-lt"/>
              </a:rPr>
              <a:t>Personen</a:t>
            </a:r>
            <a:br>
              <a:rPr lang="fr-FR" dirty="0">
                <a:solidFill>
                  <a:srgbClr val="0099FF"/>
                </a:solidFill>
                <a:latin typeface="+mj-lt"/>
              </a:rPr>
            </a:br>
            <a:r>
              <a:rPr lang="fr-FR" dirty="0" err="1">
                <a:solidFill>
                  <a:srgbClr val="0099FF"/>
                </a:solidFill>
                <a:latin typeface="+mj-lt"/>
              </a:rPr>
              <a:t>Zweiter</a:t>
            </a:r>
            <a:r>
              <a:rPr lang="fr-FR" dirty="0">
                <a:solidFill>
                  <a:srgbClr val="0099FF"/>
                </a:solidFill>
                <a:latin typeface="+mj-lt"/>
              </a:rPr>
              <a:t> </a:t>
            </a:r>
            <a:r>
              <a:rPr lang="fr-FR" dirty="0" err="1">
                <a:solidFill>
                  <a:srgbClr val="0099FF"/>
                </a:solidFill>
                <a:latin typeface="+mj-lt"/>
              </a:rPr>
              <a:t>Titel</a:t>
            </a:r>
            <a:r>
              <a:rPr lang="fr-FR" dirty="0">
                <a:solidFill>
                  <a:srgbClr val="0099FF"/>
                </a:solidFill>
                <a:latin typeface="+mj-lt"/>
              </a:rPr>
              <a:t>: Die </a:t>
            </a:r>
            <a:r>
              <a:rPr lang="fr-FR" dirty="0" err="1">
                <a:solidFill>
                  <a:srgbClr val="0099FF"/>
                </a:solidFill>
                <a:latin typeface="+mj-lt"/>
              </a:rPr>
              <a:t>juristischen</a:t>
            </a:r>
            <a:r>
              <a:rPr lang="fr-FR" dirty="0">
                <a:solidFill>
                  <a:srgbClr val="0099FF"/>
                </a:solidFill>
                <a:latin typeface="+mj-lt"/>
              </a:rPr>
              <a:t> </a:t>
            </a:r>
            <a:r>
              <a:rPr lang="fr-FR" dirty="0" err="1">
                <a:solidFill>
                  <a:srgbClr val="0099FF"/>
                </a:solidFill>
                <a:latin typeface="+mj-lt"/>
              </a:rPr>
              <a:t>Personen</a:t>
            </a:r>
            <a:endParaRPr lang="fr-FR" dirty="0">
              <a:solidFill>
                <a:srgbClr val="0099FF"/>
              </a:solidFill>
              <a:latin typeface="+mj-lt"/>
            </a:endParaRPr>
          </a:p>
          <a:p>
            <a:pPr marL="572400" lvl="1" indent="0">
              <a:spcBef>
                <a:spcPts val="0"/>
              </a:spcBef>
              <a:buNone/>
            </a:pPr>
            <a:r>
              <a:rPr lang="fr-FR" dirty="0" err="1">
                <a:solidFill>
                  <a:srgbClr val="000000"/>
                </a:solidFill>
                <a:latin typeface="+mj-lt"/>
              </a:rPr>
              <a:t>Zweiter</a:t>
            </a:r>
            <a:r>
              <a:rPr lang="fr-FR" dirty="0">
                <a:solidFill>
                  <a:srgbClr val="000000"/>
                </a:solidFill>
                <a:latin typeface="+mj-lt"/>
              </a:rPr>
              <a:t> </a:t>
            </a:r>
            <a:r>
              <a:rPr lang="fr-FR" dirty="0" err="1">
                <a:solidFill>
                  <a:srgbClr val="000000"/>
                </a:solidFill>
                <a:latin typeface="+mj-lt"/>
              </a:rPr>
              <a:t>Titel</a:t>
            </a:r>
            <a:r>
              <a:rPr lang="fr-FR" baseline="30000" dirty="0" err="1">
                <a:solidFill>
                  <a:srgbClr val="000000"/>
                </a:solidFill>
                <a:latin typeface="+mj-lt"/>
              </a:rPr>
              <a:t>bis</a:t>
            </a:r>
            <a:r>
              <a:rPr lang="fr-FR" dirty="0">
                <a:solidFill>
                  <a:srgbClr val="000000"/>
                </a:solidFill>
                <a:latin typeface="+mj-lt"/>
              </a:rPr>
              <a:t>: Die </a:t>
            </a:r>
            <a:r>
              <a:rPr lang="fr-FR" dirty="0" err="1">
                <a:solidFill>
                  <a:srgbClr val="000000"/>
                </a:solidFill>
                <a:latin typeface="+mj-lt"/>
              </a:rPr>
              <a:t>Sammelvermögen</a:t>
            </a:r>
            <a:endParaRPr lang="de-DE" dirty="0">
              <a:solidFill>
                <a:srgbClr val="000000"/>
              </a:solidFill>
              <a:latin typeface="+mj-lt"/>
            </a:endParaRPr>
          </a:p>
        </p:txBody>
      </p:sp>
      <p:grpSp>
        <p:nvGrpSpPr>
          <p:cNvPr id="10" name="Gruppieren 9"/>
          <p:cNvGrpSpPr/>
          <p:nvPr/>
        </p:nvGrpSpPr>
        <p:grpSpPr>
          <a:xfrm>
            <a:off x="999389" y="1125539"/>
            <a:ext cx="1440000" cy="1440000"/>
            <a:chOff x="988941" y="2890370"/>
            <a:chExt cx="1440000" cy="1440000"/>
          </a:xfrm>
        </p:grpSpPr>
        <p:sp>
          <p:nvSpPr>
            <p:cNvPr id="11" name="Rechteck 10"/>
            <p:cNvSpPr/>
            <p:nvPr/>
          </p:nvSpPr>
          <p:spPr bwMode="auto">
            <a:xfrm>
              <a:off x="1335604" y="3145066"/>
              <a:ext cx="746675" cy="933344"/>
            </a:xfrm>
            <a:prstGeom prst="rect">
              <a:avLst/>
            </a:prstGeom>
            <a:noFill/>
            <a:ln w="31750" cap="rnd"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kern="0" cap="none" normalizeH="0" baseline="0">
                <a:ln>
                  <a:noFill/>
                </a:ln>
                <a:solidFill>
                  <a:srgbClr val="000000"/>
                </a:solidFill>
                <a:effectLst/>
                <a:latin typeface="+mj-lt"/>
                <a:ea typeface="ＭＳ Ｐゴシック" charset="0"/>
                <a:cs typeface="Arial" charset="0"/>
              </a:endParaRPr>
            </a:p>
          </p:txBody>
        </p:sp>
        <p:sp>
          <p:nvSpPr>
            <p:cNvPr id="12" name="Gleichschenkliges Dreieck 11"/>
            <p:cNvSpPr/>
            <p:nvPr/>
          </p:nvSpPr>
          <p:spPr bwMode="auto">
            <a:xfrm rot="2700000">
              <a:off x="1937511" y="3193338"/>
              <a:ext cx="124862" cy="62431"/>
            </a:xfrm>
            <a:prstGeom prst="triangl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non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2400" b="0" i="0" u="none" strike="noStrike" kern="0" cap="none" normalizeH="0" baseline="0">
                <a:ln>
                  <a:noFill/>
                </a:ln>
                <a:solidFill>
                  <a:srgbClr val="000000"/>
                </a:solidFill>
                <a:effectLst/>
                <a:latin typeface="+mj-lt"/>
                <a:ea typeface="ＭＳ Ｐゴシック" charset="0"/>
                <a:cs typeface="Arial" charset="0"/>
              </a:endParaRPr>
            </a:p>
          </p:txBody>
        </p:sp>
        <p:cxnSp>
          <p:nvCxnSpPr>
            <p:cNvPr id="13" name="Gerader Verbinder 12"/>
            <p:cNvCxnSpPr/>
            <p:nvPr/>
          </p:nvCxnSpPr>
          <p:spPr bwMode="auto">
            <a:xfrm>
              <a:off x="1534583" y="3364213"/>
              <a:ext cx="2914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4" name="Gerader Verbinder 13"/>
            <p:cNvCxnSpPr/>
            <p:nvPr/>
          </p:nvCxnSpPr>
          <p:spPr bwMode="auto">
            <a:xfrm>
              <a:off x="1440393" y="3364213"/>
              <a:ext cx="47095"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5" name="Gerader Verbinder 14"/>
            <p:cNvCxnSpPr/>
            <p:nvPr/>
          </p:nvCxnSpPr>
          <p:spPr bwMode="auto">
            <a:xfrm>
              <a:off x="1534583" y="3429000"/>
              <a:ext cx="2914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6" name="Gerader Verbinder 15"/>
            <p:cNvCxnSpPr/>
            <p:nvPr/>
          </p:nvCxnSpPr>
          <p:spPr bwMode="auto">
            <a:xfrm>
              <a:off x="1440393" y="3429000"/>
              <a:ext cx="47095"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7" name="Gerader Verbinder 16"/>
            <p:cNvCxnSpPr/>
            <p:nvPr/>
          </p:nvCxnSpPr>
          <p:spPr bwMode="auto">
            <a:xfrm>
              <a:off x="1534583" y="3501008"/>
              <a:ext cx="2914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8" name="Gerader Verbinder 17"/>
            <p:cNvCxnSpPr/>
            <p:nvPr/>
          </p:nvCxnSpPr>
          <p:spPr bwMode="auto">
            <a:xfrm>
              <a:off x="1440393" y="3501008"/>
              <a:ext cx="47095"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9" name="Gerader Verbinder 18"/>
            <p:cNvCxnSpPr/>
            <p:nvPr/>
          </p:nvCxnSpPr>
          <p:spPr bwMode="auto">
            <a:xfrm>
              <a:off x="1541283" y="3573016"/>
              <a:ext cx="2914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0" name="Gerader Verbinder 19"/>
            <p:cNvCxnSpPr/>
            <p:nvPr/>
          </p:nvCxnSpPr>
          <p:spPr bwMode="auto">
            <a:xfrm>
              <a:off x="1447093" y="3573016"/>
              <a:ext cx="47095"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1" name="Gerader Verbinder 20"/>
            <p:cNvCxnSpPr/>
            <p:nvPr/>
          </p:nvCxnSpPr>
          <p:spPr bwMode="auto">
            <a:xfrm>
              <a:off x="1532834" y="3645024"/>
              <a:ext cx="291400"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2" name="Gerader Verbinder 21"/>
            <p:cNvCxnSpPr/>
            <p:nvPr/>
          </p:nvCxnSpPr>
          <p:spPr bwMode="auto">
            <a:xfrm>
              <a:off x="1438644" y="3645024"/>
              <a:ext cx="47095" cy="0"/>
            </a:xfrm>
            <a:prstGeom prst="line">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3" name="Ellipse 22"/>
            <p:cNvSpPr/>
            <p:nvPr/>
          </p:nvSpPr>
          <p:spPr>
            <a:xfrm>
              <a:off x="988941" y="2890370"/>
              <a:ext cx="1440000" cy="1440000"/>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a:solidFill>
                  <a:schemeClr val="tx1"/>
                </a:solidFill>
                <a:latin typeface="+mj-lt"/>
              </a:endParaRPr>
            </a:p>
          </p:txBody>
        </p:sp>
      </p:grpSp>
      <p:grpSp>
        <p:nvGrpSpPr>
          <p:cNvPr id="8" name="Gruppieren 7"/>
          <p:cNvGrpSpPr/>
          <p:nvPr/>
        </p:nvGrpSpPr>
        <p:grpSpPr>
          <a:xfrm>
            <a:off x="1703512" y="2575964"/>
            <a:ext cx="5966018" cy="3737152"/>
            <a:chOff x="1703512" y="2575964"/>
            <a:chExt cx="5966018" cy="3737152"/>
          </a:xfrm>
        </p:grpSpPr>
        <p:grpSp>
          <p:nvGrpSpPr>
            <p:cNvPr id="31" name="Gruppieren 30"/>
            <p:cNvGrpSpPr/>
            <p:nvPr/>
          </p:nvGrpSpPr>
          <p:grpSpPr>
            <a:xfrm>
              <a:off x="1703512" y="2575964"/>
              <a:ext cx="5966018" cy="3737152"/>
              <a:chOff x="972000" y="1692000"/>
              <a:chExt cx="5966018" cy="3737152"/>
            </a:xfrm>
          </p:grpSpPr>
          <p:grpSp>
            <p:nvGrpSpPr>
              <p:cNvPr id="32" name="Gruppieren 31"/>
              <p:cNvGrpSpPr/>
              <p:nvPr/>
            </p:nvGrpSpPr>
            <p:grpSpPr>
              <a:xfrm>
                <a:off x="2627784" y="3989152"/>
                <a:ext cx="4310234" cy="1440000"/>
                <a:chOff x="1695283" y="4221248"/>
                <a:chExt cx="4310234" cy="1440000"/>
              </a:xfrm>
            </p:grpSpPr>
            <p:sp>
              <p:nvSpPr>
                <p:cNvPr id="34" name="Ellipse 33"/>
                <p:cNvSpPr/>
                <p:nvPr/>
              </p:nvSpPr>
              <p:spPr>
                <a:xfrm>
                  <a:off x="1695283" y="4221248"/>
                  <a:ext cx="1440000" cy="144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a:solidFill>
                      <a:schemeClr val="tx1"/>
                    </a:solidFill>
                    <a:latin typeface="+mj-lt"/>
                  </a:endParaRPr>
                </a:p>
              </p:txBody>
            </p:sp>
            <p:sp>
              <p:nvSpPr>
                <p:cNvPr id="35" name="Rechteck 34"/>
                <p:cNvSpPr/>
                <p:nvPr/>
              </p:nvSpPr>
              <p:spPr>
                <a:xfrm>
                  <a:off x="3344211" y="4756582"/>
                  <a:ext cx="2661306" cy="353943"/>
                </a:xfrm>
                <a:prstGeom prst="rect">
                  <a:avLst/>
                </a:prstGeom>
              </p:spPr>
              <p:txBody>
                <a:bodyPr wrap="none">
                  <a:spAutoFit/>
                </a:bodyPr>
                <a:lstStyle/>
                <a:p>
                  <a:r>
                    <a:rPr lang="fr-FR" kern="0" dirty="0">
                      <a:solidFill>
                        <a:srgbClr val="000000"/>
                      </a:solidFill>
                      <a:latin typeface="+mj-lt"/>
                      <a:ea typeface="Arial" charset="0"/>
                      <a:cs typeface="+mn-cs"/>
                    </a:rPr>
                    <a:t>Die </a:t>
                  </a:r>
                  <a:r>
                    <a:rPr lang="fr-FR" kern="0" dirty="0" err="1">
                      <a:solidFill>
                        <a:srgbClr val="000000"/>
                      </a:solidFill>
                      <a:latin typeface="+mj-lt"/>
                      <a:ea typeface="Arial" charset="0"/>
                      <a:cs typeface="+mn-cs"/>
                    </a:rPr>
                    <a:t>juristischen</a:t>
                  </a:r>
                  <a:r>
                    <a:rPr lang="fr-FR" kern="0" dirty="0">
                      <a:solidFill>
                        <a:srgbClr val="000000"/>
                      </a:solidFill>
                      <a:latin typeface="+mj-lt"/>
                      <a:ea typeface="Arial" charset="0"/>
                      <a:cs typeface="+mn-cs"/>
                    </a:rPr>
                    <a:t> </a:t>
                  </a:r>
                  <a:r>
                    <a:rPr lang="fr-FR" kern="0" dirty="0" err="1">
                      <a:solidFill>
                        <a:srgbClr val="000000"/>
                      </a:solidFill>
                      <a:latin typeface="+mj-lt"/>
                      <a:ea typeface="Arial" charset="0"/>
                      <a:cs typeface="+mn-cs"/>
                    </a:rPr>
                    <a:t>Personen</a:t>
                  </a:r>
                  <a:endParaRPr lang="fr-FR" kern="0" dirty="0">
                    <a:solidFill>
                      <a:srgbClr val="000000"/>
                    </a:solidFill>
                    <a:latin typeface="+mj-lt"/>
                    <a:ea typeface="Arial" charset="0"/>
                    <a:cs typeface="+mn-cs"/>
                  </a:endParaRPr>
                </a:p>
              </p:txBody>
            </p:sp>
          </p:grpSp>
          <p:cxnSp>
            <p:nvCxnSpPr>
              <p:cNvPr id="33" name="Gewinkelte Verbindung 22"/>
              <p:cNvCxnSpPr>
                <a:stCxn id="34" idx="2"/>
              </p:cNvCxnSpPr>
              <p:nvPr/>
            </p:nvCxnSpPr>
            <p:spPr>
              <a:xfrm rot="10800000">
                <a:off x="972000" y="1692000"/>
                <a:ext cx="1655784" cy="3017152"/>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8" name="Grafik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8436" y="5135421"/>
              <a:ext cx="441720" cy="900000"/>
            </a:xfrm>
            <a:prstGeom prst="rect">
              <a:avLst/>
            </a:prstGeom>
          </p:spPr>
        </p:pic>
      </p:grpSp>
      <p:grpSp>
        <p:nvGrpSpPr>
          <p:cNvPr id="7" name="Gruppieren 6"/>
          <p:cNvGrpSpPr/>
          <p:nvPr/>
        </p:nvGrpSpPr>
        <p:grpSpPr>
          <a:xfrm>
            <a:off x="1703512" y="2575964"/>
            <a:ext cx="5943576" cy="2009120"/>
            <a:chOff x="1703512" y="2575964"/>
            <a:chExt cx="5943576" cy="2009120"/>
          </a:xfrm>
        </p:grpSpPr>
        <p:grpSp>
          <p:nvGrpSpPr>
            <p:cNvPr id="24" name="Gruppieren 23"/>
            <p:cNvGrpSpPr/>
            <p:nvPr/>
          </p:nvGrpSpPr>
          <p:grpSpPr>
            <a:xfrm>
              <a:off x="1703512" y="2575964"/>
              <a:ext cx="5943576" cy="2009120"/>
              <a:chOff x="972000" y="1692000"/>
              <a:chExt cx="5943576" cy="2009120"/>
            </a:xfrm>
          </p:grpSpPr>
          <p:grpSp>
            <p:nvGrpSpPr>
              <p:cNvPr id="25" name="Gruppieren 24"/>
              <p:cNvGrpSpPr/>
              <p:nvPr/>
            </p:nvGrpSpPr>
            <p:grpSpPr>
              <a:xfrm>
                <a:off x="2627784" y="2261120"/>
                <a:ext cx="4287792" cy="1440000"/>
                <a:chOff x="1695283" y="2493216"/>
                <a:chExt cx="4287792" cy="1440000"/>
              </a:xfrm>
            </p:grpSpPr>
            <p:sp>
              <p:nvSpPr>
                <p:cNvPr id="29" name="Ellipse 28"/>
                <p:cNvSpPr/>
                <p:nvPr/>
              </p:nvSpPr>
              <p:spPr>
                <a:xfrm>
                  <a:off x="1695283" y="2493216"/>
                  <a:ext cx="1440000" cy="144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a:solidFill>
                      <a:schemeClr val="tx1"/>
                    </a:solidFill>
                    <a:latin typeface="+mj-lt"/>
                  </a:endParaRPr>
                </a:p>
              </p:txBody>
            </p:sp>
            <p:sp>
              <p:nvSpPr>
                <p:cNvPr id="28" name="Rechteck 27"/>
                <p:cNvSpPr/>
                <p:nvPr/>
              </p:nvSpPr>
              <p:spPr>
                <a:xfrm>
                  <a:off x="3344211" y="3028550"/>
                  <a:ext cx="2638864" cy="353943"/>
                </a:xfrm>
                <a:prstGeom prst="rect">
                  <a:avLst/>
                </a:prstGeom>
              </p:spPr>
              <p:txBody>
                <a:bodyPr wrap="none">
                  <a:spAutoFit/>
                </a:bodyPr>
                <a:lstStyle/>
                <a:p>
                  <a:r>
                    <a:rPr lang="fr-FR" kern="0" dirty="0">
                      <a:solidFill>
                        <a:srgbClr val="000000"/>
                      </a:solidFill>
                      <a:latin typeface="+mj-lt"/>
                      <a:ea typeface="Arial" charset="0"/>
                      <a:cs typeface="+mn-cs"/>
                    </a:rPr>
                    <a:t>Die </a:t>
                  </a:r>
                  <a:r>
                    <a:rPr lang="fr-FR" kern="0" dirty="0" err="1">
                      <a:solidFill>
                        <a:srgbClr val="000000"/>
                      </a:solidFill>
                      <a:latin typeface="+mj-lt"/>
                      <a:ea typeface="Arial" charset="0"/>
                      <a:cs typeface="+mn-cs"/>
                    </a:rPr>
                    <a:t>natürlichen</a:t>
                  </a:r>
                  <a:r>
                    <a:rPr lang="fr-FR" kern="0" dirty="0">
                      <a:solidFill>
                        <a:srgbClr val="000000"/>
                      </a:solidFill>
                      <a:latin typeface="+mj-lt"/>
                      <a:ea typeface="Arial" charset="0"/>
                      <a:cs typeface="+mn-cs"/>
                    </a:rPr>
                    <a:t> </a:t>
                  </a:r>
                  <a:r>
                    <a:rPr lang="fr-FR" kern="0" dirty="0" err="1">
                      <a:solidFill>
                        <a:srgbClr val="000000"/>
                      </a:solidFill>
                      <a:latin typeface="+mj-lt"/>
                      <a:ea typeface="Arial" charset="0"/>
                      <a:cs typeface="+mn-cs"/>
                    </a:rPr>
                    <a:t>Personen</a:t>
                  </a:r>
                  <a:endParaRPr lang="fr-FR" kern="0" dirty="0">
                    <a:solidFill>
                      <a:srgbClr val="000000"/>
                    </a:solidFill>
                    <a:latin typeface="+mj-lt"/>
                    <a:ea typeface="Arial" charset="0"/>
                    <a:cs typeface="+mn-cs"/>
                  </a:endParaRPr>
                </a:p>
              </p:txBody>
            </p:sp>
          </p:grpSp>
          <p:cxnSp>
            <p:nvCxnSpPr>
              <p:cNvPr id="26" name="Gewinkelte Verbindung 5"/>
              <p:cNvCxnSpPr>
                <a:endCxn id="29" idx="2"/>
              </p:cNvCxnSpPr>
              <p:nvPr/>
            </p:nvCxnSpPr>
            <p:spPr>
              <a:xfrm rot="16200000" flipH="1">
                <a:off x="1155332" y="1508668"/>
                <a:ext cx="1289120" cy="165578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uppieren 47"/>
            <p:cNvGrpSpPr>
              <a:grpSpLocks noChangeAspect="1"/>
            </p:cNvGrpSpPr>
            <p:nvPr/>
          </p:nvGrpSpPr>
          <p:grpSpPr>
            <a:xfrm>
              <a:off x="3948034" y="3405614"/>
              <a:ext cx="262523" cy="900000"/>
              <a:chOff x="2934347" y="-235549"/>
              <a:chExt cx="2069132" cy="7093549"/>
            </a:xfrm>
          </p:grpSpPr>
          <p:pic>
            <p:nvPicPr>
              <p:cNvPr id="49" name="Grafik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4347" y="0"/>
                <a:ext cx="2069132" cy="6858000"/>
              </a:xfrm>
              <a:prstGeom prst="rect">
                <a:avLst/>
              </a:prstGeom>
            </p:spPr>
          </p:pic>
          <p:pic>
            <p:nvPicPr>
              <p:cNvPr id="50" name="Grafik 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5837" y="-235549"/>
                <a:ext cx="1118037" cy="958731"/>
              </a:xfrm>
              <a:prstGeom prst="rect">
                <a:avLst/>
              </a:prstGeom>
            </p:spPr>
          </p:pic>
        </p:grpSp>
      </p:grpSp>
      <p:sp>
        <p:nvSpPr>
          <p:cNvPr id="40"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7</a:t>
            </a:fld>
            <a:endParaRPr lang="de-CH" dirty="0">
              <a:latin typeface="+mj-lt"/>
            </a:endParaRPr>
          </a:p>
        </p:txBody>
      </p:sp>
      <p:sp>
        <p:nvSpPr>
          <p:cNvPr id="41" name="Fußzeilenplatzhalter 4">
            <a:extLst>
              <a:ext uri="{FF2B5EF4-FFF2-40B4-BE49-F238E27FC236}">
                <a16:creationId xmlns:a16="http://schemas.microsoft.com/office/drawing/2014/main" id="{21BE996B-A90C-42E7-8EB0-041FB7FB159A}"/>
              </a:ext>
            </a:extLst>
          </p:cNvPr>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Tree>
    <p:extLst>
      <p:ext uri="{BB962C8B-B14F-4D97-AF65-F5344CB8AC3E}">
        <p14:creationId xmlns:p14="http://schemas.microsoft.com/office/powerpoint/2010/main" val="412708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Rückblick auf das Personenrecht </a:t>
            </a:r>
            <a:r>
              <a:rPr lang="de-DE" sz="1800" dirty="0"/>
              <a:t>– Die Organisation juristischer Personen</a:t>
            </a:r>
            <a:endParaRPr lang="de-CH" sz="1800" dirty="0"/>
          </a:p>
        </p:txBody>
      </p:sp>
      <p:grpSp>
        <p:nvGrpSpPr>
          <p:cNvPr id="3" name="Gruppieren 2">
            <a:extLst>
              <a:ext uri="{FF2B5EF4-FFF2-40B4-BE49-F238E27FC236}">
                <a16:creationId xmlns:a16="http://schemas.microsoft.com/office/drawing/2014/main" id="{9BA6DC68-171B-391D-A836-09CD63252EB1}"/>
              </a:ext>
            </a:extLst>
          </p:cNvPr>
          <p:cNvGrpSpPr/>
          <p:nvPr/>
        </p:nvGrpSpPr>
        <p:grpSpPr>
          <a:xfrm>
            <a:off x="911225" y="1030239"/>
            <a:ext cx="2254745" cy="2254745"/>
            <a:chOff x="659396" y="188640"/>
            <a:chExt cx="2254745" cy="2254745"/>
          </a:xfrm>
        </p:grpSpPr>
        <p:sp>
          <p:nvSpPr>
            <p:cNvPr id="24" name="Ellipse 23"/>
            <p:cNvSpPr/>
            <p:nvPr/>
          </p:nvSpPr>
          <p:spPr>
            <a:xfrm>
              <a:off x="659396" y="188640"/>
              <a:ext cx="2254745" cy="2254745"/>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a:solidFill>
                  <a:schemeClr val="tx1"/>
                </a:solidFill>
                <a:latin typeface="+mj-lt"/>
              </a:endParaRPr>
            </a:p>
          </p:txBody>
        </p:sp>
        <p:pic>
          <p:nvPicPr>
            <p:cNvPr id="49" name="Grafik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8160" y="416012"/>
              <a:ext cx="883440" cy="1800000"/>
            </a:xfrm>
            <a:prstGeom prst="rect">
              <a:avLst/>
            </a:prstGeom>
          </p:spPr>
        </p:pic>
      </p:grpSp>
      <p:sp>
        <p:nvSpPr>
          <p:cNvPr id="52" name="Rechteck 51"/>
          <p:cNvSpPr/>
          <p:nvPr/>
        </p:nvSpPr>
        <p:spPr>
          <a:xfrm>
            <a:off x="4165279" y="2204864"/>
            <a:ext cx="7115495" cy="1138773"/>
          </a:xfrm>
          <a:prstGeom prst="rect">
            <a:avLst/>
          </a:prstGeom>
        </p:spPr>
        <p:txBody>
          <a:bodyPr wrap="square">
            <a:spAutoFit/>
          </a:bodyPr>
          <a:lstStyle/>
          <a:p>
            <a:r>
              <a:rPr lang="fr-FR" b="1" kern="0" dirty="0">
                <a:latin typeface="+mj-lt"/>
              </a:rPr>
              <a:t>B. </a:t>
            </a:r>
            <a:r>
              <a:rPr lang="fr-FR" b="1" kern="0" dirty="0" err="1">
                <a:latin typeface="+mj-lt"/>
              </a:rPr>
              <a:t>Rechtsfähigkeit</a:t>
            </a:r>
            <a:endParaRPr lang="fr-FR" b="1" kern="0" dirty="0">
              <a:latin typeface="+mj-lt"/>
            </a:endParaRPr>
          </a:p>
          <a:p>
            <a:r>
              <a:rPr lang="fr-FR" b="1" kern="0" dirty="0">
                <a:latin typeface="+mj-lt"/>
              </a:rPr>
              <a:t>Art. 53. </a:t>
            </a:r>
            <a:r>
              <a:rPr lang="fr-FR" kern="0" dirty="0">
                <a:latin typeface="+mj-lt"/>
              </a:rPr>
              <a:t>Die </a:t>
            </a:r>
            <a:r>
              <a:rPr lang="fr-FR" kern="0" dirty="0" err="1">
                <a:latin typeface="+mj-lt"/>
              </a:rPr>
              <a:t>juristischen</a:t>
            </a:r>
            <a:r>
              <a:rPr lang="fr-FR" kern="0" dirty="0">
                <a:latin typeface="+mj-lt"/>
              </a:rPr>
              <a:t> </a:t>
            </a:r>
            <a:r>
              <a:rPr lang="fr-FR" kern="0" dirty="0" err="1">
                <a:latin typeface="+mj-lt"/>
              </a:rPr>
              <a:t>Personen</a:t>
            </a:r>
            <a:r>
              <a:rPr lang="fr-FR" kern="0" dirty="0">
                <a:latin typeface="+mj-lt"/>
              </a:rPr>
              <a:t> </a:t>
            </a:r>
            <a:r>
              <a:rPr lang="fr-FR" kern="0" dirty="0" err="1">
                <a:latin typeface="+mj-lt"/>
              </a:rPr>
              <a:t>sind</a:t>
            </a:r>
            <a:r>
              <a:rPr lang="fr-FR" kern="0" dirty="0">
                <a:latin typeface="+mj-lt"/>
              </a:rPr>
              <a:t> </a:t>
            </a:r>
            <a:r>
              <a:rPr lang="fr-FR" kern="0" dirty="0">
                <a:solidFill>
                  <a:srgbClr val="000000"/>
                </a:solidFill>
                <a:latin typeface="+mj-lt"/>
                <a:ea typeface="Segoe UI Symbol" panose="020B0502040204020203" pitchFamily="34" charset="0"/>
                <a:cs typeface="Segoe UI" panose="020B0502040204020203" pitchFamily="34" charset="0"/>
              </a:rPr>
              <a:t>aller </a:t>
            </a:r>
            <a:r>
              <a:rPr lang="fr-FR" kern="0" dirty="0" err="1">
                <a:solidFill>
                  <a:srgbClr val="000000"/>
                </a:solidFill>
                <a:latin typeface="+mj-lt"/>
                <a:ea typeface="Segoe UI Symbol" panose="020B0502040204020203" pitchFamily="34" charset="0"/>
                <a:cs typeface="Segoe UI" panose="020B0502040204020203" pitchFamily="34" charset="0"/>
              </a:rPr>
              <a:t>Rechte</a:t>
            </a:r>
            <a:r>
              <a:rPr lang="fr-FR" kern="0" dirty="0">
                <a:solidFill>
                  <a:srgbClr val="000000"/>
                </a:solidFill>
                <a:latin typeface="+mj-lt"/>
                <a:ea typeface="Segoe UI Symbol" panose="020B0502040204020203" pitchFamily="34" charset="0"/>
                <a:cs typeface="Segoe UI" panose="020B0502040204020203" pitchFamily="34" charset="0"/>
              </a:rPr>
              <a:t> </a:t>
            </a:r>
            <a:r>
              <a:rPr lang="fr-FR" kern="0" dirty="0" err="1">
                <a:solidFill>
                  <a:srgbClr val="000000"/>
                </a:solidFill>
                <a:latin typeface="+mj-lt"/>
                <a:ea typeface="Segoe UI Symbol" panose="020B0502040204020203" pitchFamily="34" charset="0"/>
                <a:cs typeface="Segoe UI" panose="020B0502040204020203" pitchFamily="34" charset="0"/>
              </a:rPr>
              <a:t>und</a:t>
            </a:r>
            <a:r>
              <a:rPr lang="fr-FR" kern="0" dirty="0">
                <a:solidFill>
                  <a:srgbClr val="000000"/>
                </a:solidFill>
                <a:latin typeface="+mj-lt"/>
                <a:ea typeface="Segoe UI Symbol" panose="020B0502040204020203" pitchFamily="34" charset="0"/>
                <a:cs typeface="Segoe UI" panose="020B0502040204020203" pitchFamily="34" charset="0"/>
              </a:rPr>
              <a:t> </a:t>
            </a:r>
            <a:r>
              <a:rPr lang="fr-FR" kern="0" dirty="0" err="1">
                <a:solidFill>
                  <a:srgbClr val="000000"/>
                </a:solidFill>
                <a:latin typeface="+mj-lt"/>
                <a:ea typeface="Segoe UI Symbol" panose="020B0502040204020203" pitchFamily="34" charset="0"/>
                <a:cs typeface="Segoe UI" panose="020B0502040204020203" pitchFamily="34" charset="0"/>
              </a:rPr>
              <a:t>Pflichten</a:t>
            </a:r>
            <a:r>
              <a:rPr lang="fr-FR" kern="0" dirty="0">
                <a:solidFill>
                  <a:srgbClr val="000000"/>
                </a:solidFill>
                <a:latin typeface="+mj-lt"/>
                <a:ea typeface="Segoe UI Symbol" panose="020B0502040204020203" pitchFamily="34" charset="0"/>
                <a:cs typeface="Segoe UI" panose="020B0502040204020203" pitchFamily="34" charset="0"/>
              </a:rPr>
              <a:t> </a:t>
            </a:r>
            <a:r>
              <a:rPr lang="fr-FR" kern="0" dirty="0" err="1">
                <a:solidFill>
                  <a:srgbClr val="000000"/>
                </a:solidFill>
                <a:latin typeface="+mj-lt"/>
                <a:ea typeface="Segoe UI Symbol" panose="020B0502040204020203" pitchFamily="34" charset="0"/>
                <a:cs typeface="Segoe UI" panose="020B0502040204020203" pitchFamily="34" charset="0"/>
              </a:rPr>
              <a:t>fähig</a:t>
            </a:r>
            <a:r>
              <a:rPr lang="fr-FR" kern="0" dirty="0">
                <a:solidFill>
                  <a:srgbClr val="000000"/>
                </a:solidFill>
                <a:latin typeface="+mj-lt"/>
                <a:ea typeface="Segoe UI Symbol" panose="020B0502040204020203" pitchFamily="34" charset="0"/>
                <a:cs typeface="Segoe UI" panose="020B0502040204020203" pitchFamily="34" charset="0"/>
              </a:rPr>
              <a:t>, die </a:t>
            </a:r>
            <a:r>
              <a:rPr lang="fr-FR" kern="0" dirty="0" err="1">
                <a:latin typeface="+mj-lt"/>
              </a:rPr>
              <a:t>nicht</a:t>
            </a:r>
            <a:r>
              <a:rPr lang="fr-FR" kern="0" dirty="0">
                <a:latin typeface="+mj-lt"/>
              </a:rPr>
              <a:t> die </a:t>
            </a:r>
            <a:r>
              <a:rPr lang="fr-FR" kern="0" dirty="0" err="1">
                <a:latin typeface="+mj-lt"/>
              </a:rPr>
              <a:t>natürlichen</a:t>
            </a:r>
            <a:r>
              <a:rPr lang="fr-FR" kern="0" dirty="0">
                <a:latin typeface="+mj-lt"/>
              </a:rPr>
              <a:t> </a:t>
            </a:r>
            <a:r>
              <a:rPr lang="fr-FR" kern="0" dirty="0" err="1">
                <a:latin typeface="+mj-lt"/>
              </a:rPr>
              <a:t>Eigenschaften</a:t>
            </a:r>
            <a:r>
              <a:rPr lang="fr-FR" kern="0" dirty="0">
                <a:latin typeface="+mj-lt"/>
              </a:rPr>
              <a:t> des </a:t>
            </a:r>
            <a:r>
              <a:rPr lang="fr-FR" kern="0" dirty="0" err="1">
                <a:latin typeface="+mj-lt"/>
              </a:rPr>
              <a:t>Menschen</a:t>
            </a:r>
            <a:r>
              <a:rPr lang="fr-FR" kern="0" dirty="0">
                <a:latin typeface="+mj-lt"/>
              </a:rPr>
              <a:t>,  … </a:t>
            </a:r>
            <a:r>
              <a:rPr lang="fr-FR" kern="0" dirty="0" err="1">
                <a:latin typeface="+mj-lt"/>
              </a:rPr>
              <a:t>zur</a:t>
            </a:r>
            <a:r>
              <a:rPr lang="fr-FR" kern="0" dirty="0">
                <a:latin typeface="+mj-lt"/>
              </a:rPr>
              <a:t> </a:t>
            </a:r>
            <a:r>
              <a:rPr lang="fr-FR" kern="0" dirty="0" err="1">
                <a:latin typeface="+mj-lt"/>
              </a:rPr>
              <a:t>notwendigen</a:t>
            </a:r>
            <a:r>
              <a:rPr lang="fr-FR" kern="0" dirty="0">
                <a:latin typeface="+mj-lt"/>
              </a:rPr>
              <a:t> </a:t>
            </a:r>
            <a:r>
              <a:rPr lang="fr-FR" kern="0" dirty="0" err="1">
                <a:latin typeface="+mj-lt"/>
              </a:rPr>
              <a:t>Voraussetzung</a:t>
            </a:r>
            <a:r>
              <a:rPr lang="fr-FR" kern="0" dirty="0">
                <a:latin typeface="+mj-lt"/>
              </a:rPr>
              <a:t> </a:t>
            </a:r>
            <a:r>
              <a:rPr lang="fr-FR" kern="0" dirty="0" err="1">
                <a:latin typeface="+mj-lt"/>
              </a:rPr>
              <a:t>haben</a:t>
            </a:r>
            <a:r>
              <a:rPr lang="fr-FR" kern="0" dirty="0">
                <a:latin typeface="+mj-lt"/>
              </a:rPr>
              <a:t>.</a:t>
            </a:r>
          </a:p>
        </p:txBody>
      </p:sp>
      <p:sp>
        <p:nvSpPr>
          <p:cNvPr id="55" name="Rechteck 54"/>
          <p:cNvSpPr/>
          <p:nvPr/>
        </p:nvSpPr>
        <p:spPr>
          <a:xfrm>
            <a:off x="4165279" y="3573016"/>
            <a:ext cx="7115495" cy="877163"/>
          </a:xfrm>
          <a:prstGeom prst="rect">
            <a:avLst/>
          </a:prstGeom>
        </p:spPr>
        <p:txBody>
          <a:bodyPr wrap="square">
            <a:spAutoFit/>
          </a:bodyPr>
          <a:lstStyle/>
          <a:p>
            <a:r>
              <a:rPr lang="fr-FR" b="1" kern="0" dirty="0">
                <a:latin typeface="+mj-lt"/>
              </a:rPr>
              <a:t>C. </a:t>
            </a:r>
            <a:r>
              <a:rPr lang="fr-FR" b="1" kern="0" dirty="0" err="1">
                <a:latin typeface="+mj-lt"/>
              </a:rPr>
              <a:t>Handlungsfähigkeit</a:t>
            </a:r>
            <a:r>
              <a:rPr lang="fr-FR" b="1" kern="0" dirty="0">
                <a:latin typeface="+mj-lt"/>
              </a:rPr>
              <a:t> …</a:t>
            </a:r>
          </a:p>
          <a:p>
            <a:r>
              <a:rPr lang="fr-FR" b="1" kern="0" dirty="0">
                <a:latin typeface="+mj-lt"/>
              </a:rPr>
              <a:t>Art. 54. </a:t>
            </a:r>
            <a:r>
              <a:rPr lang="fr-FR" kern="0" dirty="0">
                <a:latin typeface="+mj-lt"/>
              </a:rPr>
              <a:t>Die </a:t>
            </a:r>
            <a:r>
              <a:rPr lang="fr-FR" kern="0" dirty="0" err="1">
                <a:latin typeface="+mj-lt"/>
              </a:rPr>
              <a:t>juristischen</a:t>
            </a:r>
            <a:r>
              <a:rPr lang="fr-FR" kern="0" dirty="0">
                <a:latin typeface="+mj-lt"/>
              </a:rPr>
              <a:t> </a:t>
            </a:r>
            <a:r>
              <a:rPr lang="fr-FR" kern="0" dirty="0" err="1">
                <a:latin typeface="+mj-lt"/>
              </a:rPr>
              <a:t>Personen</a:t>
            </a:r>
            <a:r>
              <a:rPr lang="fr-FR" kern="0" dirty="0">
                <a:latin typeface="+mj-lt"/>
              </a:rPr>
              <a:t> </a:t>
            </a:r>
            <a:r>
              <a:rPr lang="fr-FR" kern="0" dirty="0" err="1">
                <a:latin typeface="+mj-lt"/>
              </a:rPr>
              <a:t>sind</a:t>
            </a:r>
            <a:r>
              <a:rPr lang="fr-FR" kern="0" dirty="0">
                <a:latin typeface="+mj-lt"/>
              </a:rPr>
              <a:t> </a:t>
            </a:r>
            <a:r>
              <a:rPr lang="fr-FR" kern="0" dirty="0" err="1">
                <a:solidFill>
                  <a:srgbClr val="FF0066"/>
                </a:solidFill>
                <a:latin typeface="+mj-lt"/>
              </a:rPr>
              <a:t>handlungsfähig</a:t>
            </a:r>
            <a:r>
              <a:rPr lang="fr-FR" kern="0" dirty="0">
                <a:solidFill>
                  <a:srgbClr val="FF0066"/>
                </a:solidFill>
                <a:latin typeface="+mj-lt"/>
              </a:rPr>
              <a:t>, </a:t>
            </a:r>
            <a:r>
              <a:rPr lang="fr-FR" kern="0" dirty="0" err="1">
                <a:solidFill>
                  <a:srgbClr val="FF0066"/>
                </a:solidFill>
                <a:latin typeface="+mj-lt"/>
              </a:rPr>
              <a:t>sobald</a:t>
            </a:r>
            <a:r>
              <a:rPr lang="fr-FR" kern="0" dirty="0">
                <a:solidFill>
                  <a:srgbClr val="FF0066"/>
                </a:solidFill>
                <a:latin typeface="+mj-lt"/>
              </a:rPr>
              <a:t> die </a:t>
            </a:r>
            <a:r>
              <a:rPr lang="fr-FR" kern="0" dirty="0" err="1">
                <a:solidFill>
                  <a:srgbClr val="FF0066"/>
                </a:solidFill>
                <a:latin typeface="+mj-lt"/>
              </a:rPr>
              <a:t>nach</a:t>
            </a:r>
            <a:r>
              <a:rPr lang="fr-FR" kern="0" dirty="0">
                <a:solidFill>
                  <a:srgbClr val="FF0066"/>
                </a:solidFill>
                <a:latin typeface="+mj-lt"/>
              </a:rPr>
              <a:t> </a:t>
            </a:r>
            <a:r>
              <a:rPr lang="fr-FR" kern="0" dirty="0" err="1">
                <a:solidFill>
                  <a:srgbClr val="FF0066"/>
                </a:solidFill>
                <a:latin typeface="+mj-lt"/>
              </a:rPr>
              <a:t>Gesetz</a:t>
            </a:r>
            <a:r>
              <a:rPr lang="fr-FR" kern="0" dirty="0">
                <a:solidFill>
                  <a:srgbClr val="FF0066"/>
                </a:solidFill>
                <a:latin typeface="+mj-lt"/>
              </a:rPr>
              <a:t> </a:t>
            </a:r>
            <a:r>
              <a:rPr lang="fr-FR" kern="0" dirty="0" err="1">
                <a:solidFill>
                  <a:srgbClr val="FF0066"/>
                </a:solidFill>
                <a:latin typeface="+mj-lt"/>
              </a:rPr>
              <a:t>und</a:t>
            </a:r>
            <a:r>
              <a:rPr lang="fr-FR" kern="0" dirty="0">
                <a:solidFill>
                  <a:srgbClr val="FF0066"/>
                </a:solidFill>
                <a:latin typeface="+mj-lt"/>
              </a:rPr>
              <a:t> </a:t>
            </a:r>
            <a:r>
              <a:rPr lang="fr-FR" kern="0" dirty="0" err="1">
                <a:solidFill>
                  <a:srgbClr val="FF0066"/>
                </a:solidFill>
                <a:latin typeface="+mj-lt"/>
              </a:rPr>
              <a:t>Statuten</a:t>
            </a:r>
            <a:r>
              <a:rPr lang="fr-FR" kern="0" dirty="0">
                <a:solidFill>
                  <a:srgbClr val="FF0066"/>
                </a:solidFill>
                <a:latin typeface="+mj-lt"/>
              </a:rPr>
              <a:t> </a:t>
            </a:r>
            <a:r>
              <a:rPr lang="fr-FR" kern="0" dirty="0" err="1">
                <a:solidFill>
                  <a:srgbClr val="FF0066"/>
                </a:solidFill>
                <a:latin typeface="+mj-lt"/>
              </a:rPr>
              <a:t>hiefür</a:t>
            </a:r>
            <a:r>
              <a:rPr lang="fr-FR" kern="0" dirty="0">
                <a:solidFill>
                  <a:srgbClr val="FF0066"/>
                </a:solidFill>
                <a:latin typeface="+mj-lt"/>
              </a:rPr>
              <a:t> </a:t>
            </a:r>
            <a:r>
              <a:rPr lang="fr-FR" kern="0" dirty="0" err="1">
                <a:solidFill>
                  <a:srgbClr val="FF0066"/>
                </a:solidFill>
                <a:latin typeface="+mj-lt"/>
              </a:rPr>
              <a:t>unentbehrlichen</a:t>
            </a:r>
            <a:r>
              <a:rPr lang="fr-FR" kern="0" dirty="0">
                <a:solidFill>
                  <a:srgbClr val="FF0066"/>
                </a:solidFill>
                <a:latin typeface="+mj-lt"/>
              </a:rPr>
              <a:t> Organe </a:t>
            </a:r>
            <a:r>
              <a:rPr lang="fr-FR" kern="0" dirty="0" err="1">
                <a:solidFill>
                  <a:srgbClr val="FF0066"/>
                </a:solidFill>
                <a:latin typeface="+mj-lt"/>
              </a:rPr>
              <a:t>bestellt</a:t>
            </a:r>
            <a:r>
              <a:rPr lang="fr-FR" kern="0" dirty="0">
                <a:solidFill>
                  <a:srgbClr val="FF0066"/>
                </a:solidFill>
                <a:latin typeface="+mj-lt"/>
              </a:rPr>
              <a:t> </a:t>
            </a:r>
            <a:r>
              <a:rPr lang="fr-FR" kern="0" dirty="0" err="1">
                <a:solidFill>
                  <a:srgbClr val="FF0066"/>
                </a:solidFill>
                <a:latin typeface="+mj-lt"/>
              </a:rPr>
              <a:t>sind</a:t>
            </a:r>
            <a:r>
              <a:rPr lang="fr-FR" kern="0" dirty="0">
                <a:latin typeface="+mj-lt"/>
              </a:rPr>
              <a:t>. </a:t>
            </a:r>
            <a:endParaRPr lang="fr-FR" kern="0" dirty="0">
              <a:solidFill>
                <a:srgbClr val="000000"/>
              </a:solidFill>
              <a:highlight>
                <a:srgbClr val="00FF00"/>
              </a:highlight>
              <a:latin typeface="+mj-lt"/>
            </a:endParaRPr>
          </a:p>
        </p:txBody>
      </p:sp>
      <p:sp>
        <p:nvSpPr>
          <p:cNvPr id="58" name="Rechteck 57"/>
          <p:cNvSpPr/>
          <p:nvPr/>
        </p:nvSpPr>
        <p:spPr>
          <a:xfrm>
            <a:off x="4165279" y="911277"/>
            <a:ext cx="7115495" cy="1138773"/>
          </a:xfrm>
          <a:prstGeom prst="rect">
            <a:avLst/>
          </a:prstGeom>
        </p:spPr>
        <p:txBody>
          <a:bodyPr wrap="square">
            <a:spAutoFit/>
          </a:bodyPr>
          <a:lstStyle/>
          <a:p>
            <a:r>
              <a:rPr lang="fr-FR" b="1" kern="0" dirty="0">
                <a:latin typeface="+mj-lt"/>
              </a:rPr>
              <a:t>A. </a:t>
            </a:r>
            <a:r>
              <a:rPr lang="fr-FR" b="1" kern="0" dirty="0" err="1">
                <a:latin typeface="+mj-lt"/>
              </a:rPr>
              <a:t>Persönlichkeit</a:t>
            </a:r>
            <a:endParaRPr lang="fr-FR" b="1" kern="0" dirty="0">
              <a:latin typeface="+mj-lt"/>
            </a:endParaRPr>
          </a:p>
          <a:p>
            <a:r>
              <a:rPr lang="fr-FR" b="1" kern="0" dirty="0">
                <a:latin typeface="+mj-lt"/>
              </a:rPr>
              <a:t>Art. 52. </a:t>
            </a:r>
            <a:r>
              <a:rPr lang="fr-FR" kern="0" baseline="30000" dirty="0">
                <a:latin typeface="+mj-lt"/>
              </a:rPr>
              <a:t>1</a:t>
            </a:r>
            <a:r>
              <a:rPr lang="fr-FR" kern="0" dirty="0">
                <a:latin typeface="+mj-lt"/>
              </a:rPr>
              <a:t> </a:t>
            </a:r>
            <a:r>
              <a:rPr lang="fr-FR" kern="0" dirty="0">
                <a:solidFill>
                  <a:srgbClr val="000000"/>
                </a:solidFill>
                <a:latin typeface="+mj-lt"/>
              </a:rPr>
              <a:t>Die </a:t>
            </a:r>
            <a:r>
              <a:rPr lang="fr-FR" kern="0" dirty="0" err="1">
                <a:solidFill>
                  <a:srgbClr val="0099FF"/>
                </a:solidFill>
                <a:latin typeface="+mj-lt"/>
              </a:rPr>
              <a:t>körperschaftlich</a:t>
            </a:r>
            <a:r>
              <a:rPr lang="fr-FR" kern="0" dirty="0">
                <a:solidFill>
                  <a:srgbClr val="0099FF"/>
                </a:solidFill>
                <a:latin typeface="+mj-lt"/>
              </a:rPr>
              <a:t> </a:t>
            </a:r>
            <a:r>
              <a:rPr lang="fr-FR" kern="0" dirty="0" err="1">
                <a:solidFill>
                  <a:srgbClr val="0099FF"/>
                </a:solidFill>
                <a:latin typeface="+mj-lt"/>
              </a:rPr>
              <a:t>organisierten</a:t>
            </a:r>
            <a:r>
              <a:rPr lang="fr-FR" kern="0" dirty="0">
                <a:solidFill>
                  <a:srgbClr val="0099FF"/>
                </a:solidFill>
                <a:latin typeface="+mj-lt"/>
              </a:rPr>
              <a:t> </a:t>
            </a:r>
            <a:r>
              <a:rPr lang="fr-FR" kern="0" dirty="0" err="1">
                <a:solidFill>
                  <a:srgbClr val="0099FF"/>
                </a:solidFill>
                <a:latin typeface="+mj-lt"/>
              </a:rPr>
              <a:t>Personenverbindungen</a:t>
            </a:r>
            <a:r>
              <a:rPr lang="fr-FR" kern="0" dirty="0">
                <a:solidFill>
                  <a:srgbClr val="000000"/>
                </a:solidFill>
                <a:latin typeface="+mj-lt"/>
              </a:rPr>
              <a:t> </a:t>
            </a:r>
            <a:r>
              <a:rPr lang="fr-FR" kern="0" dirty="0" err="1">
                <a:solidFill>
                  <a:srgbClr val="000000"/>
                </a:solidFill>
                <a:latin typeface="+mj-lt"/>
              </a:rPr>
              <a:t>und</a:t>
            </a:r>
            <a:r>
              <a:rPr lang="fr-FR" kern="0" dirty="0">
                <a:solidFill>
                  <a:srgbClr val="000000"/>
                </a:solidFill>
                <a:latin typeface="+mj-lt"/>
              </a:rPr>
              <a:t> die </a:t>
            </a:r>
            <a:r>
              <a:rPr lang="fr-FR" kern="0" dirty="0" err="1">
                <a:solidFill>
                  <a:srgbClr val="000000"/>
                </a:solidFill>
                <a:latin typeface="+mj-lt"/>
              </a:rPr>
              <a:t>einem</a:t>
            </a:r>
            <a:r>
              <a:rPr lang="fr-FR" kern="0" dirty="0">
                <a:solidFill>
                  <a:srgbClr val="000000"/>
                </a:solidFill>
                <a:latin typeface="+mj-lt"/>
              </a:rPr>
              <a:t> </a:t>
            </a:r>
            <a:r>
              <a:rPr lang="fr-FR" kern="0" dirty="0" err="1">
                <a:solidFill>
                  <a:srgbClr val="000000"/>
                </a:solidFill>
                <a:latin typeface="+mj-lt"/>
              </a:rPr>
              <a:t>besondern</a:t>
            </a:r>
            <a:r>
              <a:rPr lang="fr-FR" kern="0" dirty="0">
                <a:solidFill>
                  <a:srgbClr val="000000"/>
                </a:solidFill>
                <a:latin typeface="+mj-lt"/>
              </a:rPr>
              <a:t> </a:t>
            </a:r>
            <a:r>
              <a:rPr lang="fr-FR" kern="0" dirty="0" err="1">
                <a:solidFill>
                  <a:srgbClr val="000000"/>
                </a:solidFill>
                <a:latin typeface="+mj-lt"/>
              </a:rPr>
              <a:t>Zwecke</a:t>
            </a:r>
            <a:r>
              <a:rPr lang="fr-FR" kern="0" dirty="0">
                <a:solidFill>
                  <a:srgbClr val="000000"/>
                </a:solidFill>
                <a:latin typeface="+mj-lt"/>
              </a:rPr>
              <a:t> </a:t>
            </a:r>
            <a:r>
              <a:rPr lang="fr-FR" kern="0" dirty="0" err="1">
                <a:solidFill>
                  <a:srgbClr val="000000"/>
                </a:solidFill>
                <a:latin typeface="+mj-lt"/>
              </a:rPr>
              <a:t>gewidmeten</a:t>
            </a:r>
            <a:r>
              <a:rPr lang="fr-FR" kern="0" dirty="0">
                <a:solidFill>
                  <a:srgbClr val="000000"/>
                </a:solidFill>
                <a:latin typeface="+mj-lt"/>
              </a:rPr>
              <a:t> </a:t>
            </a:r>
            <a:r>
              <a:rPr lang="fr-FR" kern="0" dirty="0" err="1">
                <a:solidFill>
                  <a:srgbClr val="000000"/>
                </a:solidFill>
                <a:latin typeface="+mj-lt"/>
              </a:rPr>
              <a:t>und</a:t>
            </a:r>
            <a:r>
              <a:rPr lang="fr-FR" kern="0" dirty="0">
                <a:solidFill>
                  <a:srgbClr val="000000"/>
                </a:solidFill>
                <a:latin typeface="+mj-lt"/>
              </a:rPr>
              <a:t> </a:t>
            </a:r>
            <a:r>
              <a:rPr lang="fr-FR" kern="0" dirty="0" err="1">
                <a:solidFill>
                  <a:srgbClr val="000000"/>
                </a:solidFill>
                <a:latin typeface="+mj-lt"/>
              </a:rPr>
              <a:t>selbständigen</a:t>
            </a:r>
            <a:r>
              <a:rPr lang="fr-FR" kern="0" dirty="0">
                <a:solidFill>
                  <a:srgbClr val="000000"/>
                </a:solidFill>
                <a:latin typeface="+mj-lt"/>
              </a:rPr>
              <a:t> </a:t>
            </a:r>
            <a:r>
              <a:rPr lang="fr-FR" kern="0" dirty="0" err="1">
                <a:solidFill>
                  <a:srgbClr val="000000"/>
                </a:solidFill>
                <a:latin typeface="+mj-lt"/>
              </a:rPr>
              <a:t>Anstalten</a:t>
            </a:r>
            <a:r>
              <a:rPr lang="fr-FR" kern="0" dirty="0">
                <a:latin typeface="+mj-lt"/>
              </a:rPr>
              <a:t> </a:t>
            </a:r>
            <a:r>
              <a:rPr lang="fr-FR" kern="0" dirty="0" err="1">
                <a:latin typeface="+mj-lt"/>
              </a:rPr>
              <a:t>erlangen</a:t>
            </a:r>
            <a:r>
              <a:rPr lang="fr-FR" kern="0" dirty="0">
                <a:latin typeface="+mj-lt"/>
              </a:rPr>
              <a:t> </a:t>
            </a:r>
            <a:r>
              <a:rPr lang="fr-FR" kern="0" dirty="0" err="1">
                <a:latin typeface="+mj-lt"/>
              </a:rPr>
              <a:t>das</a:t>
            </a:r>
            <a:r>
              <a:rPr lang="fr-FR" kern="0" dirty="0">
                <a:latin typeface="+mj-lt"/>
              </a:rPr>
              <a:t> </a:t>
            </a:r>
            <a:r>
              <a:rPr lang="fr-FR" kern="0" dirty="0" err="1">
                <a:latin typeface="+mj-lt"/>
              </a:rPr>
              <a:t>Recht</a:t>
            </a:r>
            <a:r>
              <a:rPr lang="fr-FR" kern="0" dirty="0">
                <a:latin typeface="+mj-lt"/>
              </a:rPr>
              <a:t> der </a:t>
            </a:r>
            <a:r>
              <a:rPr lang="fr-FR" kern="0" dirty="0" err="1">
                <a:latin typeface="+mj-lt"/>
              </a:rPr>
              <a:t>Persönlichkeit</a:t>
            </a:r>
            <a:r>
              <a:rPr lang="fr-FR" kern="0" dirty="0">
                <a:latin typeface="+mj-lt"/>
              </a:rPr>
              <a:t> </a:t>
            </a:r>
            <a:r>
              <a:rPr lang="fr-FR" kern="0" dirty="0" err="1">
                <a:latin typeface="+mj-lt"/>
              </a:rPr>
              <a:t>durch</a:t>
            </a:r>
            <a:r>
              <a:rPr lang="fr-FR" kern="0" dirty="0">
                <a:latin typeface="+mj-lt"/>
              </a:rPr>
              <a:t> die </a:t>
            </a:r>
            <a:r>
              <a:rPr lang="fr-FR" kern="0" dirty="0" err="1">
                <a:latin typeface="+mj-lt"/>
              </a:rPr>
              <a:t>Eintragung</a:t>
            </a:r>
            <a:r>
              <a:rPr lang="fr-FR" kern="0" dirty="0">
                <a:latin typeface="+mj-lt"/>
              </a:rPr>
              <a:t> ... </a:t>
            </a:r>
          </a:p>
        </p:txBody>
      </p:sp>
      <p:sp>
        <p:nvSpPr>
          <p:cNvPr id="34"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8</a:t>
            </a:fld>
            <a:endParaRPr lang="de-CH" dirty="0">
              <a:latin typeface="+mj-lt"/>
            </a:endParaRPr>
          </a:p>
        </p:txBody>
      </p:sp>
      <p:sp>
        <p:nvSpPr>
          <p:cNvPr id="35" name="Fußzeilenplatzhalter 4">
            <a:extLst>
              <a:ext uri="{FF2B5EF4-FFF2-40B4-BE49-F238E27FC236}">
                <a16:creationId xmlns:a16="http://schemas.microsoft.com/office/drawing/2014/main" id="{68C8878D-570F-421E-8FE8-F2B7C75943F9}"/>
              </a:ext>
            </a:extLst>
          </p:cNvPr>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spTree>
    <p:extLst>
      <p:ext uri="{BB962C8B-B14F-4D97-AF65-F5344CB8AC3E}">
        <p14:creationId xmlns:p14="http://schemas.microsoft.com/office/powerpoint/2010/main" val="132246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5" grpId="0"/>
      <p:bldP spid="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Rückblick auf das Personenrecht </a:t>
            </a:r>
            <a:r>
              <a:rPr lang="de-DE" sz="1800" dirty="0"/>
              <a:t>– Die Organisation natürlicher Personen</a:t>
            </a:r>
            <a:endParaRPr lang="de-CH" sz="1800" dirty="0"/>
          </a:p>
        </p:txBody>
      </p:sp>
      <p:sp>
        <p:nvSpPr>
          <p:cNvPr id="52" name="Rechteck 51"/>
          <p:cNvSpPr/>
          <p:nvPr/>
        </p:nvSpPr>
        <p:spPr>
          <a:xfrm>
            <a:off x="4165279" y="2204864"/>
            <a:ext cx="7115495" cy="615553"/>
          </a:xfrm>
          <a:prstGeom prst="rect">
            <a:avLst/>
          </a:prstGeom>
        </p:spPr>
        <p:txBody>
          <a:bodyPr wrap="square">
            <a:spAutoFit/>
          </a:bodyPr>
          <a:lstStyle/>
          <a:p>
            <a:r>
              <a:rPr lang="fr-FR" b="1" kern="0" dirty="0"/>
              <a:t>I. </a:t>
            </a:r>
            <a:r>
              <a:rPr lang="fr-FR" b="1" kern="0" dirty="0" err="1"/>
              <a:t>Rechtsfähigkeit</a:t>
            </a:r>
            <a:endParaRPr lang="fr-FR" b="1" kern="0" dirty="0"/>
          </a:p>
          <a:p>
            <a:r>
              <a:rPr lang="fr-FR" b="1" kern="0" dirty="0"/>
              <a:t>Art. 11. </a:t>
            </a:r>
            <a:r>
              <a:rPr lang="fr-FR" kern="0" baseline="30000" dirty="0">
                <a:solidFill>
                  <a:srgbClr val="000000"/>
                </a:solidFill>
              </a:rPr>
              <a:t>1 </a:t>
            </a:r>
            <a:r>
              <a:rPr lang="fr-FR" kern="0" dirty="0" err="1"/>
              <a:t>Rechtsfähig</a:t>
            </a:r>
            <a:r>
              <a:rPr lang="fr-FR" kern="0" dirty="0"/>
              <a:t> </a:t>
            </a:r>
            <a:r>
              <a:rPr lang="fr-FR" kern="0" dirty="0" err="1"/>
              <a:t>ist</a:t>
            </a:r>
            <a:r>
              <a:rPr lang="fr-FR" kern="0" dirty="0"/>
              <a:t> </a:t>
            </a:r>
            <a:r>
              <a:rPr lang="fr-FR" kern="0" dirty="0" err="1">
                <a:solidFill>
                  <a:srgbClr val="0099FF"/>
                </a:solidFill>
                <a:ea typeface="Segoe UI Symbol" panose="020B0502040204020203" pitchFamily="34" charset="0"/>
                <a:cs typeface="Segoe UI" panose="020B0502040204020203" pitchFamily="34" charset="0"/>
              </a:rPr>
              <a:t>jedermann</a:t>
            </a:r>
            <a:r>
              <a:rPr lang="fr-FR" kern="0" dirty="0">
                <a:solidFill>
                  <a:srgbClr val="000000"/>
                </a:solidFill>
                <a:ea typeface="Segoe UI Symbol" panose="020B0502040204020203" pitchFamily="34" charset="0"/>
                <a:cs typeface="Segoe UI" panose="020B0502040204020203" pitchFamily="34" charset="0"/>
              </a:rPr>
              <a:t>.</a:t>
            </a:r>
            <a:endParaRPr lang="fr-FR" kern="0" dirty="0"/>
          </a:p>
        </p:txBody>
      </p:sp>
      <p:sp>
        <p:nvSpPr>
          <p:cNvPr id="55" name="Rechteck 54"/>
          <p:cNvSpPr/>
          <p:nvPr/>
        </p:nvSpPr>
        <p:spPr>
          <a:xfrm>
            <a:off x="4165279" y="3573016"/>
            <a:ext cx="7115495" cy="877163"/>
          </a:xfrm>
          <a:prstGeom prst="rect">
            <a:avLst/>
          </a:prstGeom>
        </p:spPr>
        <p:txBody>
          <a:bodyPr wrap="square">
            <a:spAutoFit/>
          </a:bodyPr>
          <a:lstStyle/>
          <a:p>
            <a:r>
              <a:rPr lang="fr-FR" b="1" kern="0" dirty="0"/>
              <a:t>II. </a:t>
            </a:r>
            <a:r>
              <a:rPr lang="fr-FR" b="1" kern="0" dirty="0" err="1"/>
              <a:t>Handlungsfähigkeit</a:t>
            </a:r>
            <a:endParaRPr lang="fr-FR" b="1" kern="0" dirty="0"/>
          </a:p>
          <a:p>
            <a:r>
              <a:rPr lang="fr-FR" b="1" kern="0" dirty="0"/>
              <a:t>Art. 13. </a:t>
            </a:r>
            <a:r>
              <a:rPr lang="fr-FR" kern="0" dirty="0"/>
              <a:t>Die </a:t>
            </a:r>
            <a:r>
              <a:rPr lang="fr-FR" kern="0" dirty="0" err="1">
                <a:solidFill>
                  <a:srgbClr val="FF0066"/>
                </a:solidFill>
              </a:rPr>
              <a:t>Handlungsfähigkeit</a:t>
            </a:r>
            <a:r>
              <a:rPr lang="fr-FR" kern="0" dirty="0">
                <a:solidFill>
                  <a:srgbClr val="FF0066"/>
                </a:solidFill>
              </a:rPr>
              <a:t> </a:t>
            </a:r>
            <a:r>
              <a:rPr lang="fr-FR" kern="0" dirty="0" err="1">
                <a:solidFill>
                  <a:srgbClr val="FF0066"/>
                </a:solidFill>
              </a:rPr>
              <a:t>besitzt</a:t>
            </a:r>
            <a:r>
              <a:rPr lang="fr-FR" kern="0" dirty="0">
                <a:solidFill>
                  <a:srgbClr val="FF0066"/>
                </a:solidFill>
              </a:rPr>
              <a:t>, </a:t>
            </a:r>
            <a:r>
              <a:rPr lang="fr-FR" kern="0" dirty="0" err="1">
                <a:solidFill>
                  <a:srgbClr val="FF0066"/>
                </a:solidFill>
              </a:rPr>
              <a:t>wer</a:t>
            </a:r>
            <a:r>
              <a:rPr lang="fr-FR" kern="0" dirty="0">
                <a:solidFill>
                  <a:srgbClr val="FF0066"/>
                </a:solidFill>
              </a:rPr>
              <a:t> </a:t>
            </a:r>
            <a:r>
              <a:rPr lang="fr-FR" kern="0" dirty="0" err="1">
                <a:solidFill>
                  <a:srgbClr val="FF0066"/>
                </a:solidFill>
              </a:rPr>
              <a:t>volljährig</a:t>
            </a:r>
            <a:r>
              <a:rPr lang="fr-FR" kern="0" dirty="0">
                <a:solidFill>
                  <a:srgbClr val="FF0066"/>
                </a:solidFill>
              </a:rPr>
              <a:t> </a:t>
            </a:r>
            <a:r>
              <a:rPr lang="fr-FR" kern="0" dirty="0" err="1">
                <a:solidFill>
                  <a:srgbClr val="FF0066"/>
                </a:solidFill>
              </a:rPr>
              <a:t>und</a:t>
            </a:r>
            <a:r>
              <a:rPr lang="fr-FR" kern="0" dirty="0">
                <a:solidFill>
                  <a:srgbClr val="FF0066"/>
                </a:solidFill>
              </a:rPr>
              <a:t> </a:t>
            </a:r>
            <a:r>
              <a:rPr lang="fr-FR" kern="0" dirty="0" err="1">
                <a:solidFill>
                  <a:srgbClr val="FF0066"/>
                </a:solidFill>
              </a:rPr>
              <a:t>urteilsfähig</a:t>
            </a:r>
            <a:r>
              <a:rPr lang="fr-FR" kern="0" dirty="0">
                <a:solidFill>
                  <a:srgbClr val="FF0066"/>
                </a:solidFill>
              </a:rPr>
              <a:t> </a:t>
            </a:r>
            <a:r>
              <a:rPr lang="fr-FR" kern="0" dirty="0" err="1">
                <a:solidFill>
                  <a:srgbClr val="FF0066"/>
                </a:solidFill>
              </a:rPr>
              <a:t>ist</a:t>
            </a:r>
            <a:r>
              <a:rPr lang="fr-FR" kern="0" dirty="0">
                <a:solidFill>
                  <a:srgbClr val="000000"/>
                </a:solidFill>
              </a:rPr>
              <a:t>.</a:t>
            </a:r>
            <a:endParaRPr lang="fr-FR" kern="0" dirty="0"/>
          </a:p>
        </p:txBody>
      </p:sp>
      <p:sp>
        <p:nvSpPr>
          <p:cNvPr id="58" name="Rechteck 57"/>
          <p:cNvSpPr/>
          <p:nvPr/>
        </p:nvSpPr>
        <p:spPr>
          <a:xfrm>
            <a:off x="4165279" y="911277"/>
            <a:ext cx="7115495" cy="615553"/>
          </a:xfrm>
          <a:prstGeom prst="rect">
            <a:avLst/>
          </a:prstGeom>
        </p:spPr>
        <p:txBody>
          <a:bodyPr wrap="square">
            <a:spAutoFit/>
          </a:bodyPr>
          <a:lstStyle/>
          <a:p>
            <a:r>
              <a:rPr lang="fr-FR" b="1" kern="0" dirty="0">
                <a:solidFill>
                  <a:srgbClr val="A3ADB7"/>
                </a:solidFill>
                <a:latin typeface="+mj-lt"/>
              </a:rPr>
              <a:t>A. </a:t>
            </a:r>
            <a:r>
              <a:rPr lang="fr-FR" b="1" kern="0" dirty="0" err="1">
                <a:solidFill>
                  <a:srgbClr val="A3ADB7"/>
                </a:solidFill>
                <a:latin typeface="+mj-lt"/>
              </a:rPr>
              <a:t>Persönlichkeit</a:t>
            </a:r>
            <a:endParaRPr lang="fr-FR" b="1" kern="0" dirty="0">
              <a:solidFill>
                <a:srgbClr val="A3ADB7"/>
              </a:solidFill>
              <a:latin typeface="+mj-lt"/>
            </a:endParaRPr>
          </a:p>
          <a:p>
            <a:r>
              <a:rPr lang="fr-FR" b="1" kern="0" dirty="0">
                <a:solidFill>
                  <a:srgbClr val="DADEE2"/>
                </a:solidFill>
                <a:latin typeface="+mj-lt"/>
              </a:rPr>
              <a:t>…</a:t>
            </a:r>
            <a:r>
              <a:rPr lang="fr-FR" kern="0" dirty="0">
                <a:solidFill>
                  <a:srgbClr val="DADEE2"/>
                </a:solidFill>
                <a:latin typeface="+mj-lt"/>
              </a:rPr>
              <a:t>. </a:t>
            </a:r>
          </a:p>
        </p:txBody>
      </p:sp>
      <p:sp>
        <p:nvSpPr>
          <p:cNvPr id="34" name="Foliennummernplatzhalter 5"/>
          <p:cNvSpPr>
            <a:spLocks noGrp="1"/>
          </p:cNvSpPr>
          <p:nvPr>
            <p:ph type="sldNum" sz="quarter" idx="12"/>
          </p:nvPr>
        </p:nvSpPr>
        <p:spPr bwMode="auto">
          <a:xfrm>
            <a:off x="10452484" y="6524625"/>
            <a:ext cx="828291"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r"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Seite </a:t>
            </a:r>
            <a:fld id="{1C5791B1-6579-0B4D-B06F-613121D36EDE}" type="slidenum">
              <a:rPr lang="de-CH" smtClean="0"/>
              <a:pPr/>
              <a:t>9</a:t>
            </a:fld>
            <a:endParaRPr lang="de-CH" dirty="0">
              <a:latin typeface="+mj-lt"/>
            </a:endParaRPr>
          </a:p>
        </p:txBody>
      </p:sp>
      <p:sp>
        <p:nvSpPr>
          <p:cNvPr id="35" name="Fußzeilenplatzhalter 4">
            <a:extLst>
              <a:ext uri="{FF2B5EF4-FFF2-40B4-BE49-F238E27FC236}">
                <a16:creationId xmlns:a16="http://schemas.microsoft.com/office/drawing/2014/main" id="{68C8878D-570F-421E-8FE8-F2B7C75943F9}"/>
              </a:ext>
            </a:extLst>
          </p:cNvPr>
          <p:cNvSpPr>
            <a:spLocks noGrp="1"/>
          </p:cNvSpPr>
          <p:nvPr>
            <p:ph type="ftr" sz="quarter" idx="11"/>
          </p:nvPr>
        </p:nvSpPr>
        <p:spPr bwMode="auto">
          <a:xfrm>
            <a:off x="815908" y="6524625"/>
            <a:ext cx="7008284" cy="215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defPPr>
              <a:defRPr lang="de-CH"/>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7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7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7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700" kern="1200">
                <a:solidFill>
                  <a:schemeClr val="tx1"/>
                </a:solidFill>
                <a:latin typeface="Arial" charset="0"/>
                <a:ea typeface="ＭＳ Ｐゴシック" charset="0"/>
                <a:cs typeface="Arial" charset="0"/>
              </a:defRPr>
            </a:lvl5pPr>
            <a:lvl6pPr marL="2286000" algn="l" defTabSz="457200" rtl="0" eaLnBrk="1" latinLnBrk="0" hangingPunct="1">
              <a:defRPr sz="1700" kern="1200">
                <a:solidFill>
                  <a:schemeClr val="tx1"/>
                </a:solidFill>
                <a:latin typeface="Arial" charset="0"/>
                <a:ea typeface="ＭＳ Ｐゴシック" charset="0"/>
                <a:cs typeface="Arial" charset="0"/>
              </a:defRPr>
            </a:lvl6pPr>
            <a:lvl7pPr marL="2743200" algn="l" defTabSz="457200" rtl="0" eaLnBrk="1" latinLnBrk="0" hangingPunct="1">
              <a:defRPr sz="1700" kern="1200">
                <a:solidFill>
                  <a:schemeClr val="tx1"/>
                </a:solidFill>
                <a:latin typeface="Arial" charset="0"/>
                <a:ea typeface="ＭＳ Ｐゴシック" charset="0"/>
                <a:cs typeface="Arial" charset="0"/>
              </a:defRPr>
            </a:lvl7pPr>
            <a:lvl8pPr marL="3200400" algn="l" defTabSz="457200" rtl="0" eaLnBrk="1" latinLnBrk="0" hangingPunct="1">
              <a:defRPr sz="1700" kern="1200">
                <a:solidFill>
                  <a:schemeClr val="tx1"/>
                </a:solidFill>
                <a:latin typeface="Arial" charset="0"/>
                <a:ea typeface="ＭＳ Ｐゴシック" charset="0"/>
                <a:cs typeface="Arial" charset="0"/>
              </a:defRPr>
            </a:lvl8pPr>
            <a:lvl9pPr marL="3657600" algn="l" defTabSz="457200" rtl="0" eaLnBrk="1" latinLnBrk="0" hangingPunct="1">
              <a:defRPr sz="1700" kern="1200">
                <a:solidFill>
                  <a:schemeClr val="tx1"/>
                </a:solidFill>
                <a:latin typeface="Arial" charset="0"/>
                <a:ea typeface="ＭＳ Ｐゴシック" charset="0"/>
                <a:cs typeface="Arial" charset="0"/>
              </a:defRPr>
            </a:lvl9pPr>
          </a:lstStyle>
          <a:p>
            <a:r>
              <a:rPr lang="de-CH"/>
              <a:t>Universität Zürich </a:t>
            </a:r>
            <a:r>
              <a:rPr lang="de-CH" b="1"/>
              <a:t>| </a:t>
            </a:r>
            <a:r>
              <a:rPr lang="de-DE" b="1"/>
              <a:t>Der Vorsorgeauftrag im System selbstbestimmter Vorsorge</a:t>
            </a:r>
            <a:r>
              <a:rPr lang="de-CH" b="1"/>
              <a:t> |</a:t>
            </a:r>
            <a:r>
              <a:rPr lang="de-CH"/>
              <a:t> Prof. Dr. iur. Walter Boente</a:t>
            </a:r>
            <a:endParaRPr lang="de-CH" dirty="0">
              <a:latin typeface="+mj-lt"/>
            </a:endParaRPr>
          </a:p>
        </p:txBody>
      </p:sp>
      <p:grpSp>
        <p:nvGrpSpPr>
          <p:cNvPr id="12" name="Gruppieren 11">
            <a:extLst>
              <a:ext uri="{FF2B5EF4-FFF2-40B4-BE49-F238E27FC236}">
                <a16:creationId xmlns:a16="http://schemas.microsoft.com/office/drawing/2014/main" id="{C868E42F-CF02-4635-1139-DC7F92FDF064}"/>
              </a:ext>
            </a:extLst>
          </p:cNvPr>
          <p:cNvGrpSpPr/>
          <p:nvPr/>
        </p:nvGrpSpPr>
        <p:grpSpPr>
          <a:xfrm>
            <a:off x="911225" y="1030239"/>
            <a:ext cx="2254745" cy="2254745"/>
            <a:chOff x="911225" y="1030239"/>
            <a:chExt cx="2254745" cy="2254745"/>
          </a:xfrm>
        </p:grpSpPr>
        <p:sp>
          <p:nvSpPr>
            <p:cNvPr id="24" name="Ellipse 23"/>
            <p:cNvSpPr/>
            <p:nvPr/>
          </p:nvSpPr>
          <p:spPr>
            <a:xfrm>
              <a:off x="911225" y="1030239"/>
              <a:ext cx="2254745" cy="2254745"/>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kern="0">
                <a:solidFill>
                  <a:schemeClr val="tx1"/>
                </a:solidFill>
                <a:latin typeface="+mj-lt"/>
              </a:endParaRPr>
            </a:p>
          </p:txBody>
        </p:sp>
        <p:grpSp>
          <p:nvGrpSpPr>
            <p:cNvPr id="9" name="Gruppieren 8">
              <a:extLst>
                <a:ext uri="{FF2B5EF4-FFF2-40B4-BE49-F238E27FC236}">
                  <a16:creationId xmlns:a16="http://schemas.microsoft.com/office/drawing/2014/main" id="{73240FE2-D211-87CF-DF89-4354BFB9A966}"/>
                </a:ext>
              </a:extLst>
            </p:cNvPr>
            <p:cNvGrpSpPr/>
            <p:nvPr/>
          </p:nvGrpSpPr>
          <p:grpSpPr>
            <a:xfrm>
              <a:off x="1775797" y="1257611"/>
              <a:ext cx="525600" cy="1800000"/>
              <a:chOff x="1135529" y="3512300"/>
              <a:chExt cx="251440" cy="900000"/>
            </a:xfrm>
          </p:grpSpPr>
          <p:pic>
            <p:nvPicPr>
              <p:cNvPr id="10" name="Grafik 9">
                <a:extLst>
                  <a:ext uri="{FF2B5EF4-FFF2-40B4-BE49-F238E27FC236}">
                    <a16:creationId xmlns:a16="http://schemas.microsoft.com/office/drawing/2014/main" id="{0CADCF68-D505-6EBC-FAF6-2C69FD13A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5529" y="3578921"/>
                <a:ext cx="251440" cy="833379"/>
              </a:xfrm>
              <a:prstGeom prst="rect">
                <a:avLst/>
              </a:prstGeom>
            </p:spPr>
          </p:pic>
          <p:pic>
            <p:nvPicPr>
              <p:cNvPr id="11" name="Grafik 10">
                <a:extLst>
                  <a:ext uri="{FF2B5EF4-FFF2-40B4-BE49-F238E27FC236}">
                    <a16:creationId xmlns:a16="http://schemas.microsoft.com/office/drawing/2014/main" id="{2A74E8E9-97B5-DAF8-B546-529420ACAF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1886" y="3512300"/>
                <a:ext cx="190831" cy="170607"/>
              </a:xfrm>
              <a:prstGeom prst="rect">
                <a:avLst/>
              </a:prstGeom>
            </p:spPr>
          </p:pic>
        </p:grpSp>
      </p:grpSp>
    </p:spTree>
    <p:extLst>
      <p:ext uri="{BB962C8B-B14F-4D97-AF65-F5344CB8AC3E}">
        <p14:creationId xmlns:p14="http://schemas.microsoft.com/office/powerpoint/2010/main" val="318897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5" grpId="0"/>
      <p:bldP spid="58" grpId="0"/>
    </p:bldLst>
  </p:timing>
</p:sld>
</file>

<file path=ppt/theme/theme1.xml><?xml version="1.0" encoding="utf-8"?>
<a:theme xmlns:a="http://schemas.openxmlformats.org/drawingml/2006/main" name="UZH">
  <a:themeElements>
    <a:clrScheme name="UZH">
      <a:dk1>
        <a:srgbClr val="000000"/>
      </a:dk1>
      <a:lt1>
        <a:srgbClr val="FFFFFF"/>
      </a:lt1>
      <a:dk2>
        <a:srgbClr val="DADEE2"/>
      </a:dk2>
      <a:lt2>
        <a:srgbClr val="FEDC00"/>
      </a:lt2>
      <a:accent1>
        <a:srgbClr val="0028A5"/>
      </a:accent1>
      <a:accent2>
        <a:srgbClr val="A3ADB7"/>
      </a:accent2>
      <a:accent3>
        <a:srgbClr val="DC6027"/>
      </a:accent3>
      <a:accent4>
        <a:srgbClr val="0B82A0"/>
      </a:accent4>
      <a:accent5>
        <a:srgbClr val="2A7F60"/>
      </a:accent5>
      <a:accent6>
        <a:srgbClr val="91C34A"/>
      </a:accent6>
      <a:hlink>
        <a:srgbClr val="DC6027"/>
      </a:hlink>
      <a:folHlink>
        <a:srgbClr val="000000"/>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a:ln>
              <a:noFill/>
            </a:ln>
            <a:solidFill>
              <a:srgbClr val="000000"/>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cs typeface="Arial" charset="0"/>
          </a:defRPr>
        </a:defPPr>
      </a:lstStyle>
    </a:lnDef>
  </a:objectDefaults>
  <a:extraClrSchemeLst>
    <a:extraClrScheme>
      <a:clrScheme name="UZH">
        <a:dk1>
          <a:srgbClr val="000000"/>
        </a:dk1>
        <a:lt1>
          <a:srgbClr val="FFFFFF"/>
        </a:lt1>
        <a:dk2>
          <a:srgbClr val="DADEE2"/>
        </a:dk2>
        <a:lt2>
          <a:srgbClr val="FEDC00"/>
        </a:lt2>
        <a:accent1>
          <a:srgbClr val="0028A5"/>
        </a:accent1>
        <a:accent2>
          <a:srgbClr val="A3ADB7"/>
        </a:accent2>
        <a:accent3>
          <a:srgbClr val="DC6027"/>
        </a:accent3>
        <a:accent4>
          <a:srgbClr val="0B82A0"/>
        </a:accent4>
        <a:accent5>
          <a:srgbClr val="2A7F60"/>
        </a:accent5>
        <a:accent6>
          <a:srgbClr val="91C34A"/>
        </a:accent6>
        <a:hlink>
          <a:srgbClr val="DC6027"/>
        </a:hlink>
        <a:folHlink>
          <a:srgbClr val="000000"/>
        </a:folHlink>
      </a:clrScheme>
      <a:clrMap bg1="lt1" tx1="dk1" bg2="lt2" tx2="dk2" accent1="accent1" accent2="accent2" accent3="accent3" accent4="accent4" accent5="accent5" accent6="accent6" hlink="hlink" folHlink="folHlink"/>
    </a:extraClrScheme>
  </a:extraClrSchemeLst>
  <a:custClrLst>
    <a:custClr name="Blau 100%">
      <a:srgbClr val="0028A5"/>
    </a:custClr>
    <a:custClr name="Grau 100%">
      <a:srgbClr val="A3ADB7"/>
    </a:custClr>
    <a:custClr name="Ockerrot 100%">
      <a:srgbClr val="DC6027"/>
    </a:custClr>
    <a:custClr name="Türkis 100%">
      <a:srgbClr val="0B82A0"/>
    </a:custClr>
    <a:custClr name="Flaschengrün 100%">
      <a:srgbClr val="2A7F62"/>
    </a:custClr>
    <a:custClr name="Lindengrün 100%">
      <a:srgbClr val="91C34A"/>
    </a:custClr>
    <a:custClr name="Warmgelb 100%">
      <a:srgbClr val="FEDE00"/>
    </a:custClr>
    <a:custClr name="blank">
      <a:srgbClr val="FFFFFF"/>
    </a:custClr>
    <a:custClr name="blank">
      <a:srgbClr val="FFFFFF"/>
    </a:custClr>
    <a:custClr name="blank">
      <a:srgbClr val="FFFFFF"/>
    </a:custClr>
    <a:custClr name="Blau 80%">
      <a:srgbClr val="3353B7"/>
    </a:custClr>
    <a:custClr name="Grau 80%">
      <a:srgbClr val="B5BDC5"/>
    </a:custClr>
    <a:custClr name="Ockerrot 80%">
      <a:srgbClr val="E38052"/>
    </a:custClr>
    <a:custClr name="Türkis 80%">
      <a:srgbClr val="3C9FB6"/>
    </a:custClr>
    <a:custClr name="Flaschengrün 80%">
      <a:srgbClr val="569D85"/>
    </a:custClr>
    <a:custClr name="Lindengrün 80%">
      <a:srgbClr val="AAD470"/>
    </a:custClr>
    <a:custClr name="Warmgelb 80%">
      <a:srgbClr val="FBE651"/>
    </a:custClr>
    <a:custClr name="blank">
      <a:srgbClr val="FFFFFF"/>
    </a:custClr>
    <a:custClr name="blank">
      <a:srgbClr val="FFFFFF"/>
    </a:custClr>
    <a:custClr name="blank">
      <a:srgbClr val="FFFFFF"/>
    </a:custClr>
    <a:custClr name="Blau 60%">
      <a:srgbClr val="667EC9"/>
    </a:custClr>
    <a:custClr name="Grau 60%">
      <a:srgbClr val="C8CED4"/>
    </a:custClr>
    <a:custClr name="Ockerrot 60%">
      <a:srgbClr val="EAA07D"/>
    </a:custClr>
    <a:custClr name="Türkis 60%">
      <a:srgbClr val="6BB7C7"/>
    </a:custClr>
    <a:custClr name="Flaschengrün 60%">
      <a:srgbClr val="80B6A4"/>
    </a:custClr>
    <a:custClr name="Lindengrün 60%">
      <a:srgbClr val="BFDF94"/>
    </a:custClr>
    <a:custClr name="Warmgelb 60%">
      <a:srgbClr val="FCEC7C"/>
    </a:custClr>
    <a:custClr name="blank">
      <a:srgbClr val="FFFFFF"/>
    </a:custClr>
    <a:custClr name="blank">
      <a:srgbClr val="FFFFFF"/>
    </a:custClr>
    <a:custClr name="blank">
      <a:srgbClr val="FFFFFF"/>
    </a:custClr>
    <a:custClr name="Blau 40%">
      <a:srgbClr val="99A9DB"/>
    </a:custClr>
    <a:custClr name="Grau 40%">
      <a:srgbClr val="DADEE2"/>
    </a:custClr>
    <a:custClr name="Ockerrot 40%">
      <a:srgbClr val="F1BFA9"/>
    </a:custClr>
    <a:custClr name="Türkis 40%">
      <a:srgbClr val="ABCEC2"/>
    </a:custClr>
    <a:custClr name="Flaschengrün 40%">
      <a:srgbClr val="ABCEC2"/>
    </a:custClr>
    <a:custClr name="Lindengrün 40%">
      <a:srgbClr val="D5E9B7"/>
    </a:custClr>
    <a:custClr name="Warmgelb 40%">
      <a:srgbClr val="FDF3A8"/>
    </a:custClr>
    <a:custClr name="blank">
      <a:srgbClr val="FFFFFF"/>
    </a:custClr>
    <a:custClr name="blank">
      <a:srgbClr val="FFFFFF"/>
    </a:custClr>
    <a:custClr name="blank">
      <a:srgbClr val="FFFFFF"/>
    </a:custClr>
    <a:custClr name="Blau 20%">
      <a:srgbClr val="CCD4ED"/>
    </a:custClr>
    <a:custClr name="Grau 20%">
      <a:srgbClr val="EDEFF1"/>
    </a:custClr>
    <a:custClr name="Ockerrot 20%">
      <a:srgbClr val="F8DFD4"/>
    </a:custClr>
    <a:custClr name="Türkis 20%">
      <a:srgbClr val="CFE8EC"/>
    </a:custClr>
    <a:custClr name="Flaschengrün 20%">
      <a:srgbClr val="D5E7E1"/>
    </a:custClr>
    <a:custClr name="Lindengrün 20%">
      <a:srgbClr val="EAF4DB"/>
    </a:custClr>
    <a:custClr name="Warmgelb 20%">
      <a:srgbClr val="FEF9D3"/>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uzh_praesentation_informell_d.potx" id="{C30ED62D-51A0-4DF4-9E08-66255E06B219}" vid="{4929B111-4B2C-4D99-B1BA-5B92910F6ECC}"/>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uzh_praesentation_informell_16-9_d</Template>
  <TotalTime>0</TotalTime>
  <Words>1720</Words>
  <Application>Microsoft Office PowerPoint</Application>
  <PresentationFormat>Breitbild</PresentationFormat>
  <Paragraphs>191</Paragraphs>
  <Slides>23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23</vt:i4>
      </vt:variant>
    </vt:vector>
  </HeadingPairs>
  <TitlesOfParts>
    <vt:vector size="26" baseType="lpstr">
      <vt:lpstr>Arial</vt:lpstr>
      <vt:lpstr>Arial Black</vt:lpstr>
      <vt:lpstr>UZH</vt:lpstr>
      <vt:lpstr>Der Vorsorgeauftrag im System selbstbestimmter Vorsorge</vt:lpstr>
      <vt:lpstr>Übersicht</vt:lpstr>
      <vt:lpstr>Übersicht</vt:lpstr>
      <vt:lpstr>Ein «komplettes Vorsorgedossier» – und das System selbstbestimmter Vorsorge</vt:lpstr>
      <vt:lpstr>Ein «komplettes Vorsorgedossier» – und das System selbstbestimmter Vorsorge</vt:lpstr>
      <vt:lpstr>Übersicht</vt:lpstr>
      <vt:lpstr>Rückblick auf das Personenrecht – die Organisation der Person</vt:lpstr>
      <vt:lpstr>Rückblick auf das Personenrecht – Die Organisation juristischer Personen</vt:lpstr>
      <vt:lpstr>Rückblick auf das Personenrecht – Die Organisation natürlicher Personen</vt:lpstr>
      <vt:lpstr>Exkurs: Kindesschutz</vt:lpstr>
      <vt:lpstr>Übersicht</vt:lpstr>
      <vt:lpstr>Eigensorge, Fürsorge und Vorsorge(-auftrag)</vt:lpstr>
      <vt:lpstr>Eigensorge, Fürsorge und Vorsorge(-auftrag)</vt:lpstr>
      <vt:lpstr>Selbstbestimmte Fürsorgeorganisation – und der Vorsorgeauftrag</vt:lpstr>
      <vt:lpstr>Übersicht</vt:lpstr>
      <vt:lpstr>Vorsorge durch Eigensorge – im Übrigen</vt:lpstr>
      <vt:lpstr>Insbesondere: Patientenverfügung</vt:lpstr>
      <vt:lpstr>Und Stellvertretung und Auftrag? </vt:lpstr>
      <vt:lpstr>Insbesondere: Überbrückung eines möglichen Kompetenzvakuums?</vt:lpstr>
      <vt:lpstr>Vorsorge durch Sorgerechtsverfügungen?</vt:lpstr>
      <vt:lpstr>Vorsorge durch Willensvollstreckung?</vt:lpstr>
      <vt:lpstr>Übersicht</vt:lpstr>
      <vt:lpstr>Besten Dank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der Titel der Präsentation</dc:title>
  <dc:subject/>
  <dc:creator>Systemverwalter</dc:creator>
  <cp:keywords/>
  <dc:description>Vorlage uzh_praesentationen_16:9_informell_d MSO2016 v3 11.02.2016</dc:description>
  <cp:lastModifiedBy>Walter Boente</cp:lastModifiedBy>
  <cp:revision>995</cp:revision>
  <cp:lastPrinted>2019-06-19T14:31:13Z</cp:lastPrinted>
  <dcterms:created xsi:type="dcterms:W3CDTF">2019-05-30T13:32:46Z</dcterms:created>
  <dcterms:modified xsi:type="dcterms:W3CDTF">2023-08-06T19:52:50Z</dcterms:modified>
  <cp:category/>
</cp:coreProperties>
</file>